
<file path=[Content_Types].xml><?xml version="1.0" encoding="utf-8"?>
<Types xmlns="http://schemas.openxmlformats.org/package/2006/content-types">
  <Default Extension="fntdata" ContentType="application/x-fontdata"/>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commentAuthors.xml" ContentType="application/vnd.openxmlformats-officedocument.presentationml.commentAuthors+xml"/>
  <Override PartName="/ppt/comments/comment1.xml" ContentType="application/vnd.openxmlformats-officedocument.presentationml.comment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1" r:id="rId5"/>
    <p:sldMasterId id="2147483682" r:id="rId6"/>
    <p:sldMasterId id="214748368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Lst>
  <p:sldSz cy="5143500" cx="9144000"/>
  <p:notesSz cx="6858000" cy="9144000"/>
  <p:embeddedFontLst>
    <p:embeddedFont>
      <p:font typeface="Raleway"/>
      <p:regular r:id="rId50"/>
      <p:bold r:id="rId51"/>
      <p:italic r:id="rId52"/>
      <p:boldItalic r:id="rId53"/>
    </p:embeddedFont>
    <p:embeddedFont>
      <p:font typeface="Raleway Black"/>
      <p:bold r:id="rId54"/>
      <p:boldItalic r:id="rId55"/>
    </p:embeddedFont>
    <p:embeddedFont>
      <p:font typeface="Open Sans ExtraBold"/>
      <p:bold r:id="rId56"/>
      <p:boldItalic r:id="rId57"/>
    </p:embeddedFont>
    <p:embeddedFont>
      <p:font typeface="Open Sans"/>
      <p:regular r:id="rId58"/>
      <p:bold r:id="rId59"/>
      <p:italic r:id="rId60"/>
      <p:boldItalic r:id="rId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83">
          <p15:clr>
            <a:srgbClr val="747775"/>
          </p15:clr>
        </p15:guide>
        <p15:guide id="2" pos="5480">
          <p15:clr>
            <a:srgbClr val="747775"/>
          </p15:clr>
        </p15:guide>
        <p15:guide id="3" orient="horz" pos="2960">
          <p15:clr>
            <a:srgbClr val="747775"/>
          </p15:clr>
        </p15:guide>
        <p15:guide id="4" orient="horz" pos="280">
          <p15:clr>
            <a:srgbClr val="747775"/>
          </p15:clr>
        </p15:guide>
        <p15:guide id="5" orient="horz" pos="624">
          <p15:clr>
            <a:srgbClr val="747775"/>
          </p15:clr>
        </p15:guide>
        <p15:guide id="6" orient="horz" pos="905">
          <p15:clr>
            <a:srgbClr val="747775"/>
          </p15:clr>
        </p15:guide>
        <p15:guide id="7" pos="2740">
          <p15:clr>
            <a:srgbClr val="747775"/>
          </p15:clr>
        </p15:guide>
        <p15:guide id="8" pos="302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Silvia Garayoa"/>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3"/>
        <p:guide pos="5480"/>
        <p:guide pos="2960" orient="horz"/>
        <p:guide pos="280" orient="horz"/>
        <p:guide pos="624" orient="horz"/>
        <p:guide pos="905" orient="horz"/>
        <p:guide pos="2740"/>
        <p:guide pos="3020"/>
      </p:guideLst>
    </p:cSldViewPr>
  </p:slideViewPr>
</p:viewPr>
</file>

<file path=ppt/_rels/presentation.xml.rels><?xml version="1.0" encoding="UTF-8" standalone="yes"?>
<Relationships xmlns="http://schemas.openxmlformats.org/package/2006/relationships"><Relationship Id="rId39" Type="http://schemas.openxmlformats.org/officeDocument/2006/relationships/slide" Target="slides/slide31.xml"/><Relationship Id="rId26" Type="http://schemas.openxmlformats.org/officeDocument/2006/relationships/slide" Target="slides/slide18.xml"/><Relationship Id="rId13" Type="http://schemas.openxmlformats.org/officeDocument/2006/relationships/slide" Target="slides/slide5.xml"/><Relationship Id="rId18" Type="http://schemas.openxmlformats.org/officeDocument/2006/relationships/slide" Target="slides/slide10.xml"/><Relationship Id="rId42" Type="http://schemas.openxmlformats.org/officeDocument/2006/relationships/slide" Target="slides/slide34.xml"/><Relationship Id="rId47" Type="http://schemas.openxmlformats.org/officeDocument/2006/relationships/slide" Target="slides/slide39.xml"/><Relationship Id="rId34" Type="http://schemas.openxmlformats.org/officeDocument/2006/relationships/slide" Target="slides/slide26.xml"/><Relationship Id="rId21" Type="http://schemas.openxmlformats.org/officeDocument/2006/relationships/slide" Target="slides/slide13.xml"/><Relationship Id="rId50" Type="http://schemas.openxmlformats.org/officeDocument/2006/relationships/font" Target="fonts/Raleway-regular.fntdata"/><Relationship Id="rId55" Type="http://schemas.openxmlformats.org/officeDocument/2006/relationships/font" Target="fonts/RalewayBlack-boldItalic.fntdata"/><Relationship Id="rId63" Type="http://schemas.openxmlformats.org/officeDocument/2006/relationships/customXml" Target="../customXml/item2.xml"/><Relationship Id="rId7" Type="http://schemas.openxmlformats.org/officeDocument/2006/relationships/slideMaster" Target="slideMasters/slideMaster3.xml"/><Relationship Id="rId2" Type="http://schemas.openxmlformats.org/officeDocument/2006/relationships/viewProps" Target="viewProps.xml"/><Relationship Id="rId29" Type="http://schemas.openxmlformats.org/officeDocument/2006/relationships/slide" Target="slides/slide21.xml"/><Relationship Id="rId16" Type="http://schemas.openxmlformats.org/officeDocument/2006/relationships/slide" Target="slides/slide8.xml"/><Relationship Id="rId40" Type="http://schemas.openxmlformats.org/officeDocument/2006/relationships/slide" Target="slides/slide32.xml"/><Relationship Id="rId45" Type="http://schemas.openxmlformats.org/officeDocument/2006/relationships/slide" Target="slides/slide37.xml"/><Relationship Id="rId32" Type="http://schemas.openxmlformats.org/officeDocument/2006/relationships/slide" Target="slides/slide24.xml"/><Relationship Id="rId37" Type="http://schemas.openxmlformats.org/officeDocument/2006/relationships/slide" Target="slides/slide29.xml"/><Relationship Id="rId24" Type="http://schemas.openxmlformats.org/officeDocument/2006/relationships/slide" Target="slides/slide16.xml"/><Relationship Id="rId53" Type="http://schemas.openxmlformats.org/officeDocument/2006/relationships/font" Target="fonts/Raleway-boldItalic.fntdata"/><Relationship Id="rId11" Type="http://schemas.openxmlformats.org/officeDocument/2006/relationships/slide" Target="slides/slide3.xml"/><Relationship Id="rId58" Type="http://schemas.openxmlformats.org/officeDocument/2006/relationships/font" Target="fonts/OpenSans-regular.fntdata"/><Relationship Id="rId5" Type="http://schemas.openxmlformats.org/officeDocument/2006/relationships/slideMaster" Target="slideMasters/slideMaster1.xml"/><Relationship Id="rId61" Type="http://schemas.openxmlformats.org/officeDocument/2006/relationships/font" Target="fonts/OpenSans-boldItalic.fntdata"/><Relationship Id="rId19" Type="http://schemas.openxmlformats.org/officeDocument/2006/relationships/slide" Target="slides/slide11.xml"/><Relationship Id="rId43" Type="http://schemas.openxmlformats.org/officeDocument/2006/relationships/slide" Target="slides/slide35.xml"/><Relationship Id="rId48" Type="http://schemas.openxmlformats.org/officeDocument/2006/relationships/slide" Target="slides/slide40.xml"/><Relationship Id="rId30" Type="http://schemas.openxmlformats.org/officeDocument/2006/relationships/slide" Target="slides/slide22.xml"/><Relationship Id="rId35" Type="http://schemas.openxmlformats.org/officeDocument/2006/relationships/slide" Target="slides/slide27.xml"/><Relationship Id="rId22" Type="http://schemas.openxmlformats.org/officeDocument/2006/relationships/slide" Target="slides/slide14.xml"/><Relationship Id="rId27" Type="http://schemas.openxmlformats.org/officeDocument/2006/relationships/slide" Target="slides/slide19.xml"/><Relationship Id="rId56" Type="http://schemas.openxmlformats.org/officeDocument/2006/relationships/font" Target="fonts/OpenSansExtraBold-bold.fntdata"/><Relationship Id="rId14" Type="http://schemas.openxmlformats.org/officeDocument/2006/relationships/slide" Target="slides/slide6.xml"/><Relationship Id="rId64" Type="http://schemas.openxmlformats.org/officeDocument/2006/relationships/customXml" Target="../customXml/item3.xml"/><Relationship Id="rId8" Type="http://schemas.openxmlformats.org/officeDocument/2006/relationships/notesMaster" Target="notesMasters/notesMaster1.xml"/><Relationship Id="rId51" Type="http://schemas.openxmlformats.org/officeDocument/2006/relationships/font" Target="fonts/Raleway-bold.fntdata"/><Relationship Id="rId3" Type="http://schemas.openxmlformats.org/officeDocument/2006/relationships/presProps" Target="presProps.xml"/><Relationship Id="rId46" Type="http://schemas.openxmlformats.org/officeDocument/2006/relationships/slide" Target="slides/slide38.xml"/><Relationship Id="rId33" Type="http://schemas.openxmlformats.org/officeDocument/2006/relationships/slide" Target="slides/slide25.xml"/><Relationship Id="rId38" Type="http://schemas.openxmlformats.org/officeDocument/2006/relationships/slide" Target="slides/slide30.xml"/><Relationship Id="rId25" Type="http://schemas.openxmlformats.org/officeDocument/2006/relationships/slide" Target="slides/slide17.xml"/><Relationship Id="rId12" Type="http://schemas.openxmlformats.org/officeDocument/2006/relationships/slide" Target="slides/slide4.xml"/><Relationship Id="rId59" Type="http://schemas.openxmlformats.org/officeDocument/2006/relationships/font" Target="fonts/OpenSans-bold.fntdata"/><Relationship Id="rId17" Type="http://schemas.openxmlformats.org/officeDocument/2006/relationships/slide" Target="slides/slide9.xml"/><Relationship Id="rId41" Type="http://schemas.openxmlformats.org/officeDocument/2006/relationships/slide" Target="slides/slide33.xml"/><Relationship Id="rId20" Type="http://schemas.openxmlformats.org/officeDocument/2006/relationships/slide" Target="slides/slide12.xml"/><Relationship Id="rId54" Type="http://schemas.openxmlformats.org/officeDocument/2006/relationships/font" Target="fonts/RalewayBlack-bold.fntdata"/><Relationship Id="rId62" Type="http://schemas.openxmlformats.org/officeDocument/2006/relationships/customXml" Target="../customXml/item1.xml"/><Relationship Id="rId1" Type="http://schemas.openxmlformats.org/officeDocument/2006/relationships/theme" Target="theme/theme3.xml"/><Relationship Id="rId6" Type="http://schemas.openxmlformats.org/officeDocument/2006/relationships/slideMaster" Target="slideMasters/slideMaster2.xml"/><Relationship Id="rId49" Type="http://schemas.openxmlformats.org/officeDocument/2006/relationships/slide" Target="slides/slide41.xml"/><Relationship Id="rId36" Type="http://schemas.openxmlformats.org/officeDocument/2006/relationships/slide" Target="slides/slide28.xml"/><Relationship Id="rId23" Type="http://schemas.openxmlformats.org/officeDocument/2006/relationships/slide" Target="slides/slide15.xml"/><Relationship Id="rId28" Type="http://schemas.openxmlformats.org/officeDocument/2006/relationships/slide" Target="slides/slide20.xml"/><Relationship Id="rId57" Type="http://schemas.openxmlformats.org/officeDocument/2006/relationships/font" Target="fonts/OpenSansExtraBold-boldItalic.fntdata"/><Relationship Id="rId15" Type="http://schemas.openxmlformats.org/officeDocument/2006/relationships/slide" Target="slides/slide7.xml"/><Relationship Id="rId44" Type="http://schemas.openxmlformats.org/officeDocument/2006/relationships/slide" Target="slides/slide36.xml"/><Relationship Id="rId31" Type="http://schemas.openxmlformats.org/officeDocument/2006/relationships/slide" Target="slides/slide23.xml"/><Relationship Id="rId60" Type="http://schemas.openxmlformats.org/officeDocument/2006/relationships/font" Target="fonts/OpenSans-italic.fntdata"/><Relationship Id="rId52" Type="http://schemas.openxmlformats.org/officeDocument/2006/relationships/font" Target="fonts/Raleway-italic.fntdata"/><Relationship Id="rId10" Type="http://schemas.openxmlformats.org/officeDocument/2006/relationships/slide" Target="slides/slide2.xml"/><Relationship Id="rId4" Type="http://schemas.openxmlformats.org/officeDocument/2006/relationships/commentAuthors" Target="commentAuthors.xml"/><Relationship Id="rId9" Type="http://schemas.openxmlformats.org/officeDocument/2006/relationships/slide" Target="slides/slide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7-28T12:05:57.623">
    <p:pos x="286" y="280"/>
    <p:text>@rgallego@fundaciones.org  listado de organizaciones, sin los nombres de las personas. Para revisar
_Assigned to you_</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ec8267c774_0_2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g3ec8267c774_0_2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efd4b6e5ce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efd4b6e5ce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ec8267c774_0_4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7" name="Google Shape;277;g3ec8267c774_0_4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efd4b6e5ce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efd4b6e5ce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efd4b6e5ce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efd4b6e5ce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efd4b6e5ce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efd4b6e5ce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efd4b6e5ce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efd4b6e5ce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efd4b6e5ce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efd4b6e5ce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efd4b6e5ce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efd4b6e5ce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f5206243ed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f5206243ed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f3a89dfac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f3a89dfac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f3cbb96cd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f3cbb96cd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efd4b6e5ce_0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efd4b6e5ce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ec8267c774_0_4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6" name="Google Shape;396;g3ec8267c774_0_4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ef3a5a0757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ef3a5a0757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ef3a5a0757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0" name="Google Shape;420;g3ef3a5a0757_0_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ef9f18fbd2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ef9f18fbd2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ef3a5a0757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3ef3a5a0757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ef9f18fbd2_1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3ef9f18fbd2_1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ef9f18fbd2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3ef9f18fbd2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ef3a5a0757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6" name="Google Shape;466;g3ef3a5a0757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ef9f18fbd2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3ef9f18fbd2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f3cbb9685e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f3cbb9685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ef9f18fbd2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3ef9f18fbd2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efe7092b35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efe7092b35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efe7092b35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efe7092b35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3efbea76243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3efbea76243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ef3a5a0757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24" name="Google Shape;524;g3ef3a5a0757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efe7092b35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3efe7092b35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3efbea76243_1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2" name="Google Shape;542;g3efbea76243_1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efd4b6e5ce_0_3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3efd4b6e5ce_0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ef9f18fbd2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3ef9f18fbd2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efd4b6e5ce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3efd4b6e5ce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efd4b6e5c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efd4b6e5c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f3a89dfacd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3f3a89dfacd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3efe7092b3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3efe7092b3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efd4b6e5ce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efd4b6e5ce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ec8267c774_0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ec8267c774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ec8267c774_0_4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9" name="Google Shape;239;g3ec8267c774_0_40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ec8267c774_0_4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ec8267c774_0_4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efd4b6e5ce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efd4b6e5ce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9" name="Shape 99"/>
        <p:cNvGrpSpPr/>
        <p:nvPr/>
      </p:nvGrpSpPr>
      <p:grpSpPr>
        <a:xfrm>
          <a:off x="0" y="0"/>
          <a:ext cx="0" cy="0"/>
          <a:chOff x="0" y="0"/>
          <a:chExt cx="0" cy="0"/>
        </a:xfrm>
      </p:grpSpPr>
      <p:sp>
        <p:nvSpPr>
          <p:cNvPr id="100" name="Google Shape;100;p2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01" name="Google Shape;101;p26"/>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02" name="Google Shape;102;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3" name="Shape 103"/>
        <p:cNvGrpSpPr/>
        <p:nvPr/>
      </p:nvGrpSpPr>
      <p:grpSpPr>
        <a:xfrm>
          <a:off x="0" y="0"/>
          <a:ext cx="0" cy="0"/>
          <a:chOff x="0" y="0"/>
          <a:chExt cx="0" cy="0"/>
        </a:xfrm>
      </p:grpSpPr>
      <p:sp>
        <p:nvSpPr>
          <p:cNvPr id="104" name="Google Shape;104;p2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05" name="Google Shape;105;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6" name="Shape 106"/>
        <p:cNvGrpSpPr/>
        <p:nvPr/>
      </p:nvGrpSpPr>
      <p:grpSpPr>
        <a:xfrm>
          <a:off x="0" y="0"/>
          <a:ext cx="0" cy="0"/>
          <a:chOff x="0" y="0"/>
          <a:chExt cx="0" cy="0"/>
        </a:xfrm>
      </p:grpSpPr>
      <p:sp>
        <p:nvSpPr>
          <p:cNvPr id="107" name="Google Shape;107;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8" name="Google Shape;108;p2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9" name="Google Shape;109;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0" name="Shape 110"/>
        <p:cNvGrpSpPr/>
        <p:nvPr/>
      </p:nvGrpSpPr>
      <p:grpSpPr>
        <a:xfrm>
          <a:off x="0" y="0"/>
          <a:ext cx="0" cy="0"/>
          <a:chOff x="0" y="0"/>
          <a:chExt cx="0" cy="0"/>
        </a:xfrm>
      </p:grpSpPr>
      <p:sp>
        <p:nvSpPr>
          <p:cNvPr id="111" name="Google Shape;111;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2" name="Google Shape;112;p2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13" name="Google Shape;113;p2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14" name="Google Shape;114;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5" name="Shape 115"/>
        <p:cNvGrpSpPr/>
        <p:nvPr/>
      </p:nvGrpSpPr>
      <p:grpSpPr>
        <a:xfrm>
          <a:off x="0" y="0"/>
          <a:ext cx="0" cy="0"/>
          <a:chOff x="0" y="0"/>
          <a:chExt cx="0" cy="0"/>
        </a:xfrm>
      </p:grpSpPr>
      <p:sp>
        <p:nvSpPr>
          <p:cNvPr id="116" name="Google Shape;116;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7" name="Google Shape;117;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8" name="Shape 118"/>
        <p:cNvGrpSpPr/>
        <p:nvPr/>
      </p:nvGrpSpPr>
      <p:grpSpPr>
        <a:xfrm>
          <a:off x="0" y="0"/>
          <a:ext cx="0" cy="0"/>
          <a:chOff x="0" y="0"/>
          <a:chExt cx="0" cy="0"/>
        </a:xfrm>
      </p:grpSpPr>
      <p:sp>
        <p:nvSpPr>
          <p:cNvPr id="119" name="Google Shape;119;p3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20" name="Google Shape;120;p3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21" name="Google Shape;121;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22" name="Shape 122"/>
        <p:cNvGrpSpPr/>
        <p:nvPr/>
      </p:nvGrpSpPr>
      <p:grpSpPr>
        <a:xfrm>
          <a:off x="0" y="0"/>
          <a:ext cx="0" cy="0"/>
          <a:chOff x="0" y="0"/>
          <a:chExt cx="0" cy="0"/>
        </a:xfrm>
      </p:grpSpPr>
      <p:sp>
        <p:nvSpPr>
          <p:cNvPr id="123" name="Google Shape;123;p3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24" name="Google Shape;124;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5" name="Shape 125"/>
        <p:cNvGrpSpPr/>
        <p:nvPr/>
      </p:nvGrpSpPr>
      <p:grpSpPr>
        <a:xfrm>
          <a:off x="0" y="0"/>
          <a:ext cx="0" cy="0"/>
          <a:chOff x="0" y="0"/>
          <a:chExt cx="0" cy="0"/>
        </a:xfrm>
      </p:grpSpPr>
      <p:sp>
        <p:nvSpPr>
          <p:cNvPr id="126" name="Google Shape;126;p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33"/>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28" name="Google Shape;128;p33"/>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29" name="Google Shape;129;p33"/>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30" name="Google Shape;130;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1" name="Shape 131"/>
        <p:cNvGrpSpPr/>
        <p:nvPr/>
      </p:nvGrpSpPr>
      <p:grpSpPr>
        <a:xfrm>
          <a:off x="0" y="0"/>
          <a:ext cx="0" cy="0"/>
          <a:chOff x="0" y="0"/>
          <a:chExt cx="0" cy="0"/>
        </a:xfrm>
      </p:grpSpPr>
      <p:sp>
        <p:nvSpPr>
          <p:cNvPr id="132" name="Google Shape;132;p3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133" name="Google Shape;133;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4" name="Shape 134"/>
        <p:cNvGrpSpPr/>
        <p:nvPr/>
      </p:nvGrpSpPr>
      <p:grpSpPr>
        <a:xfrm>
          <a:off x="0" y="0"/>
          <a:ext cx="0" cy="0"/>
          <a:chOff x="0" y="0"/>
          <a:chExt cx="0" cy="0"/>
        </a:xfrm>
      </p:grpSpPr>
      <p:sp>
        <p:nvSpPr>
          <p:cNvPr id="135" name="Google Shape;135;p35"/>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36" name="Google Shape;136;p35"/>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137" name="Google Shape;137;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8" name="Shape 138"/>
        <p:cNvGrpSpPr/>
        <p:nvPr/>
      </p:nvGrpSpPr>
      <p:grpSpPr>
        <a:xfrm>
          <a:off x="0" y="0"/>
          <a:ext cx="0" cy="0"/>
          <a:chOff x="0" y="0"/>
          <a:chExt cx="0" cy="0"/>
        </a:xfrm>
      </p:grpSpPr>
      <p:sp>
        <p:nvSpPr>
          <p:cNvPr id="139" name="Google Shape;139;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4.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ransition spd="med">
    <p:fade/>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5" name="Shape 95"/>
        <p:cNvGrpSpPr/>
        <p:nvPr/>
      </p:nvGrpSpPr>
      <p:grpSpPr>
        <a:xfrm>
          <a:off x="0" y="0"/>
          <a:ext cx="0" cy="0"/>
          <a:chOff x="0" y="0"/>
          <a:chExt cx="0" cy="0"/>
        </a:xfrm>
      </p:grpSpPr>
      <p:sp>
        <p:nvSpPr>
          <p:cNvPr id="96" name="Google Shape;96;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97" name="Google Shape;97;p2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98" name="Google Shape;98;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4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pruebaaef.sharepoint.com/:b:/s/FORTALECIMIENTOYRED/IQAN_chJrA4MQJqZ7IegaQWJAUTkVUb5BbJPE6tRJLP8pQY?e=gCvrcD"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hyperlink" Target="https://www.fsg.org/resource/water_of_systems_change/" TargetMode="Externa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4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pruebaaef.sharepoint.com/sites/SERVICIOS/Documentos%20compartidos/Forms/AllItems.aspx?id=%2Fsites%2FSERVICIOS%2FDocumentos%20compartidos%2FP%C3%A1gina%20Web%2FWeb%20UVE%20Group%20%2D%202026%2FConocimiento%2FPublicaciones%2FFilantrop%C3%ADa%20de%20la%20confianza%20%2D%20M%C3%A1s%20all%C3%A1%20del%20apoyo%20monetario%20%2D%20AEF%202025%2Epdf&amp;parent=%2Fsites%2FSERVICIOS%2FDocumentos%20compartidos%2FP%C3%A1gina%20Web%2FWeb%20UVE%20Group%20%2D%202026%2FConocimiento%2FPublicaciones&amp;p=true&amp;ga=1" TargetMode="External"/><Relationship Id="rId5" Type="http://schemas.openxmlformats.org/officeDocument/2006/relationships/hyperlink" Target="https://pruebaaef.sharepoint.com/sites/SERVICIOS/Documentos%20compartidos/Forms/AllItems.aspx?id=%2Fsites%2FSERVICIOS%2FDocumentos%20compartidos%2FP%C3%A1gina%20Web%2FWeb%20UVE%20Group%20%2D%202026%2FConocimiento%2FPublicaciones%2FFilantrop%C3%ADa%20de%20la%20confianza%20%2D%20M%C3%A1s%20all%C3%A1%20del%20apoyo%20monetario%20%2D%20AEF%202025%2Epdf&amp;parent=%2Fsites%2FSERVICIOS%2FDocumentos%20compartidos%2FP%C3%A1gina%20Web%2FWeb%20UVE%20Group%20%2D%202026%2FConocimiento%2FPublicaciones&amp;p=true&amp;ga=1" TargetMode="External"/><Relationship Id="rId6" Type="http://schemas.openxmlformats.org/officeDocument/2006/relationships/hyperlink" Target="https://pruebaaef.sharepoint.com/sites/SERVICIOS/Documentos%20compartidos/Forms/AllItems.aspx?id=%2Fsites%2FSERVICIOS%2FDocumentos%20compartidos%2FP%C3%A1gina%20Web%2FWeb%20UVE%20Group%20%2D%202026%2FConocimiento%2FPublicaciones%2FFilantrop%C3%ADa%20de%20la%20confianza%20%2D%20M%C3%A1s%20all%C3%A1%20del%20apoyo%20monetario%20%2D%20AEF%202025%2Epdf&amp;parent=%2Fsites%2FSERVICIOS%2FDocumentos%20compartidos%2FP%C3%A1gina%20Web%2FWeb%20UVE%20Group%20%2D%202026%2FConocimiento%2FPublicaciones&amp;p=true&amp;ga=1"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3.xml"/><Relationship Id="rId3" Type="http://schemas.openxmlformats.org/officeDocument/2006/relationships/image" Target="../media/image14.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4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3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31.jpg"/><Relationship Id="rId5" Type="http://schemas.openxmlformats.org/officeDocument/2006/relationships/image" Target="../media/image42.jpg"/><Relationship Id="rId6" Type="http://schemas.openxmlformats.org/officeDocument/2006/relationships/image" Target="../media/image29.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8.xml"/><Relationship Id="rId3" Type="http://schemas.openxmlformats.org/officeDocument/2006/relationships/image" Target="../media/image14.png"/><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3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39.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38.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44.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4.xml"/><Relationship Id="rId3" Type="http://schemas.openxmlformats.org/officeDocument/2006/relationships/image" Target="../media/image14.pn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40.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6.xml"/><Relationship Id="rId3" Type="http://schemas.openxmlformats.org/officeDocument/2006/relationships/image" Target="../media/image14.png"/><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45.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image" Target="../media/image1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15.png"/><Relationship Id="rId9" Type="http://schemas.openxmlformats.org/officeDocument/2006/relationships/image" Target="../media/image7.jpg"/><Relationship Id="rId5" Type="http://schemas.openxmlformats.org/officeDocument/2006/relationships/image" Target="../media/image5.jpg"/><Relationship Id="rId6" Type="http://schemas.openxmlformats.org/officeDocument/2006/relationships/image" Target="../media/image13.png"/><Relationship Id="rId7" Type="http://schemas.openxmlformats.org/officeDocument/2006/relationships/image" Target="../media/image8.jpg"/><Relationship Id="rId8" Type="http://schemas.openxmlformats.org/officeDocument/2006/relationships/image" Target="../media/image2.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 Id="rId3" Type="http://schemas.openxmlformats.org/officeDocument/2006/relationships/image" Target="../media/image1.png"/></Relationships>
</file>

<file path=ppt/slides/_rels/slide41.xml.rels><?xml version="1.0" encoding="UTF-8" standalone="yes"?><Relationships xmlns="http://schemas.openxmlformats.org/package/2006/relationships"><Relationship Id="rId11" Type="http://schemas.openxmlformats.org/officeDocument/2006/relationships/image" Target="../media/image28.png"/><Relationship Id="rId10" Type="http://schemas.openxmlformats.org/officeDocument/2006/relationships/image" Target="../media/image24.png"/><Relationship Id="rId13" Type="http://schemas.openxmlformats.org/officeDocument/2006/relationships/image" Target="../media/image30.png"/><Relationship Id="rId12" Type="http://schemas.openxmlformats.org/officeDocument/2006/relationships/image" Target="../media/image26.png"/><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3.jpg"/><Relationship Id="rId4" Type="http://schemas.openxmlformats.org/officeDocument/2006/relationships/image" Target="../media/image21.png"/><Relationship Id="rId9" Type="http://schemas.openxmlformats.org/officeDocument/2006/relationships/image" Target="../media/image25.png"/><Relationship Id="rId15" Type="http://schemas.openxmlformats.org/officeDocument/2006/relationships/image" Target="../media/image32.png"/><Relationship Id="rId14" Type="http://schemas.openxmlformats.org/officeDocument/2006/relationships/image" Target="../media/image37.png"/><Relationship Id="rId17" Type="http://schemas.openxmlformats.org/officeDocument/2006/relationships/image" Target="../media/image33.png"/><Relationship Id="rId16" Type="http://schemas.openxmlformats.org/officeDocument/2006/relationships/image" Target="../media/image34.png"/><Relationship Id="rId5" Type="http://schemas.openxmlformats.org/officeDocument/2006/relationships/image" Target="../media/image23.png"/><Relationship Id="rId6" Type="http://schemas.openxmlformats.org/officeDocument/2006/relationships/image" Target="../media/image27.png"/><Relationship Id="rId7" Type="http://schemas.openxmlformats.org/officeDocument/2006/relationships/image" Target="../media/image22.png"/><Relationship Id="rId8"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9.jpg"/><Relationship Id="rId5" Type="http://schemas.openxmlformats.org/officeDocument/2006/relationships/image" Target="../media/image11.jpg"/><Relationship Id="rId6" Type="http://schemas.openxmlformats.org/officeDocument/2006/relationships/image" Target="../media/image12.jpg"/><Relationship Id="rId7" Type="http://schemas.openxmlformats.org/officeDocument/2006/relationships/image" Target="../media/image6.jpg"/><Relationship Id="rId8"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comments" Target="../comments/comment1.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37"/>
          <p:cNvPicPr preferRelativeResize="0"/>
          <p:nvPr/>
        </p:nvPicPr>
        <p:blipFill rotWithShape="1">
          <a:blip r:embed="rId3">
            <a:alphaModFix/>
          </a:blip>
          <a:srcRect b="30067" l="0" r="0" t="27746"/>
          <a:stretch/>
        </p:blipFill>
        <p:spPr>
          <a:xfrm>
            <a:off x="0" y="8268"/>
            <a:ext cx="9144000" cy="5143498"/>
          </a:xfrm>
          <a:prstGeom prst="rect">
            <a:avLst/>
          </a:prstGeom>
          <a:noFill/>
          <a:ln>
            <a:noFill/>
          </a:ln>
        </p:spPr>
      </p:pic>
      <p:sp>
        <p:nvSpPr>
          <p:cNvPr id="145" name="Google Shape;145;p37"/>
          <p:cNvSpPr txBox="1"/>
          <p:nvPr/>
        </p:nvSpPr>
        <p:spPr>
          <a:xfrm>
            <a:off x="523157" y="1907367"/>
            <a:ext cx="7311300" cy="26199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Clr>
                <a:srgbClr val="000000"/>
              </a:buClr>
              <a:buSzPts val="4855"/>
              <a:buFont typeface="Arial"/>
              <a:buNone/>
            </a:pPr>
            <a:r>
              <a:rPr lang="es" sz="4855">
                <a:solidFill>
                  <a:schemeClr val="lt1"/>
                </a:solidFill>
                <a:latin typeface="Raleway Black"/>
                <a:ea typeface="Raleway Black"/>
                <a:cs typeface="Raleway Black"/>
                <a:sym typeface="Raleway Black"/>
              </a:rPr>
              <a:t>V Encuentro de Fundaciones Donantes</a:t>
            </a:r>
            <a:endParaRPr b="0" i="0" sz="4855" u="none" cap="none" strike="noStrike">
              <a:solidFill>
                <a:schemeClr val="lt1"/>
              </a:solidFill>
              <a:latin typeface="Arial"/>
              <a:ea typeface="Arial"/>
              <a:cs typeface="Arial"/>
              <a:sym typeface="Arial"/>
            </a:endParaRPr>
          </a:p>
          <a:p>
            <a:pPr indent="0" lvl="0" marL="0" marR="0" rtl="0" algn="l">
              <a:lnSpc>
                <a:spcPct val="80000"/>
              </a:lnSpc>
              <a:spcBef>
                <a:spcPts val="0"/>
              </a:spcBef>
              <a:spcAft>
                <a:spcPts val="0"/>
              </a:spcAft>
              <a:buClr>
                <a:srgbClr val="000000"/>
              </a:buClr>
              <a:buSzPts val="4855"/>
              <a:buFont typeface="Arial"/>
              <a:buNone/>
            </a:pPr>
            <a:r>
              <a:t/>
            </a:r>
            <a:endParaRPr b="0" i="0" sz="2713" u="none" cap="none" strike="noStrike">
              <a:solidFill>
                <a:schemeClr val="lt1"/>
              </a:solidFill>
              <a:latin typeface="Raleway Black"/>
              <a:ea typeface="Raleway Black"/>
              <a:cs typeface="Raleway Black"/>
              <a:sym typeface="Raleway Black"/>
            </a:endParaRPr>
          </a:p>
          <a:p>
            <a:pPr indent="0" lvl="0" marL="0" marR="0" rtl="0" algn="l">
              <a:lnSpc>
                <a:spcPct val="80000"/>
              </a:lnSpc>
              <a:spcBef>
                <a:spcPts val="0"/>
              </a:spcBef>
              <a:spcAft>
                <a:spcPts val="0"/>
              </a:spcAft>
              <a:buClr>
                <a:srgbClr val="000000"/>
              </a:buClr>
              <a:buSzPts val="3998"/>
              <a:buFont typeface="Arial"/>
              <a:buNone/>
            </a:pPr>
            <a:r>
              <a:rPr lang="es" sz="4284">
                <a:solidFill>
                  <a:schemeClr val="lt1"/>
                </a:solidFill>
                <a:latin typeface="Raleway"/>
                <a:ea typeface="Raleway"/>
                <a:cs typeface="Raleway"/>
                <a:sym typeface="Raleway"/>
              </a:rPr>
              <a:t>Resumen y propuestas</a:t>
            </a:r>
            <a:endParaRPr b="0" i="0" sz="4284" u="none" cap="none" strike="noStrike">
              <a:solidFill>
                <a:schemeClr val="lt1"/>
              </a:solidFill>
              <a:latin typeface="Raleway"/>
              <a:ea typeface="Raleway"/>
              <a:cs typeface="Raleway"/>
              <a:sym typeface="Raleway"/>
            </a:endParaRPr>
          </a:p>
          <a:p>
            <a:pPr indent="0" lvl="0" marL="0" marR="0" rtl="0" algn="l">
              <a:lnSpc>
                <a:spcPct val="80000"/>
              </a:lnSpc>
              <a:spcBef>
                <a:spcPts val="0"/>
              </a:spcBef>
              <a:spcAft>
                <a:spcPts val="0"/>
              </a:spcAft>
              <a:buClr>
                <a:srgbClr val="000000"/>
              </a:buClr>
              <a:buSzPts val="4284"/>
              <a:buFont typeface="Arial"/>
              <a:buNone/>
            </a:pPr>
            <a:r>
              <a:t/>
            </a:r>
            <a:endParaRPr sz="2285">
              <a:solidFill>
                <a:schemeClr val="lt1"/>
              </a:solidFill>
              <a:latin typeface="Raleway"/>
              <a:ea typeface="Raleway"/>
              <a:cs typeface="Raleway"/>
              <a:sym typeface="Raleway"/>
            </a:endParaRPr>
          </a:p>
          <a:p>
            <a:pPr indent="0" lvl="0" marL="0" marR="0" rtl="0" algn="l">
              <a:lnSpc>
                <a:spcPct val="80000"/>
              </a:lnSpc>
              <a:spcBef>
                <a:spcPts val="0"/>
              </a:spcBef>
              <a:spcAft>
                <a:spcPts val="0"/>
              </a:spcAft>
              <a:buClr>
                <a:srgbClr val="000000"/>
              </a:buClr>
              <a:buSzPts val="4284"/>
              <a:buFont typeface="Arial"/>
              <a:buNone/>
            </a:pPr>
            <a:r>
              <a:rPr lang="es" sz="2285">
                <a:solidFill>
                  <a:schemeClr val="lt1"/>
                </a:solidFill>
                <a:latin typeface="Raleway"/>
                <a:ea typeface="Raleway"/>
                <a:cs typeface="Raleway"/>
                <a:sym typeface="Raleway"/>
              </a:rPr>
              <a:t>Junio 2026</a:t>
            </a:r>
            <a:endParaRPr sz="2285">
              <a:solidFill>
                <a:schemeClr val="lt1"/>
              </a:solidFill>
              <a:latin typeface="Raleway"/>
              <a:ea typeface="Raleway"/>
              <a:cs typeface="Raleway"/>
              <a:sym typeface="Raleway"/>
            </a:endParaRPr>
          </a:p>
        </p:txBody>
      </p:sp>
      <p:pic>
        <p:nvPicPr>
          <p:cNvPr id="146" name="Google Shape;146;p37" title="AEF_asociación_española_de_fundaciones.png"/>
          <p:cNvPicPr preferRelativeResize="0"/>
          <p:nvPr/>
        </p:nvPicPr>
        <p:blipFill>
          <a:blip r:embed="rId4">
            <a:alphaModFix/>
          </a:blip>
          <a:stretch>
            <a:fillRect/>
          </a:stretch>
        </p:blipFill>
        <p:spPr>
          <a:xfrm>
            <a:off x="523162" y="705574"/>
            <a:ext cx="1471865" cy="10010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6"/>
          <p:cNvSpPr/>
          <p:nvPr/>
        </p:nvSpPr>
        <p:spPr>
          <a:xfrm rot="-5400000">
            <a:off x="9899975" y="1065100"/>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270" name="Google Shape;270;p46"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grpSp>
        <p:nvGrpSpPr>
          <p:cNvPr id="271" name="Google Shape;271;p46"/>
          <p:cNvGrpSpPr/>
          <p:nvPr/>
        </p:nvGrpSpPr>
        <p:grpSpPr>
          <a:xfrm>
            <a:off x="454200" y="985056"/>
            <a:ext cx="4340400" cy="3397188"/>
            <a:chOff x="454200" y="545637"/>
            <a:chExt cx="4340400" cy="3397188"/>
          </a:xfrm>
        </p:grpSpPr>
        <p:sp>
          <p:nvSpPr>
            <p:cNvPr id="272" name="Google Shape;272;p46"/>
            <p:cNvSpPr txBox="1"/>
            <p:nvPr/>
          </p:nvSpPr>
          <p:spPr>
            <a:xfrm>
              <a:off x="454200" y="545637"/>
              <a:ext cx="4340400" cy="1597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200">
                  <a:solidFill>
                    <a:srgbClr val="2F85C7"/>
                  </a:solidFill>
                  <a:latin typeface="Raleway Black"/>
                  <a:ea typeface="Raleway Black"/>
                  <a:cs typeface="Raleway Black"/>
                  <a:sym typeface="Raleway Black"/>
                </a:rPr>
                <a:t>Bienvenida</a:t>
              </a:r>
              <a:endParaRPr b="0" i="0" sz="100" u="none" cap="none" strike="noStrike">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Estructura de la </a:t>
              </a:r>
              <a:endParaRPr sz="3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jornada: 3 momentos </a:t>
              </a:r>
              <a:endParaRPr sz="3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clave</a:t>
              </a:r>
              <a:endParaRPr sz="3000">
                <a:solidFill>
                  <a:srgbClr val="2F85C7"/>
                </a:solidFill>
                <a:latin typeface="Raleway Black"/>
                <a:ea typeface="Raleway Black"/>
                <a:cs typeface="Raleway Black"/>
                <a:sym typeface="Raleway Black"/>
              </a:endParaRPr>
            </a:p>
          </p:txBody>
        </p:sp>
        <p:sp>
          <p:nvSpPr>
            <p:cNvPr id="273" name="Google Shape;273;p46"/>
            <p:cNvSpPr txBox="1"/>
            <p:nvPr/>
          </p:nvSpPr>
          <p:spPr>
            <a:xfrm>
              <a:off x="454200" y="2370525"/>
              <a:ext cx="3895200" cy="1572300"/>
            </a:xfrm>
            <a:prstGeom prst="rect">
              <a:avLst/>
            </a:prstGeom>
            <a:noFill/>
            <a:ln>
              <a:noFill/>
            </a:ln>
          </p:spPr>
          <p:txBody>
            <a:bodyPr anchorCtr="0" anchor="t" bIns="0" lIns="0" spcFirstLastPara="1" rIns="0" wrap="square" tIns="0">
              <a:spAutoFit/>
            </a:bodyPr>
            <a:lstStyle/>
            <a:p>
              <a:pPr indent="-137201" lvl="0" marL="172800" marR="0" rtl="0" algn="l">
                <a:lnSpc>
                  <a:spcPct val="115000"/>
                </a:lnSpc>
                <a:spcBef>
                  <a:spcPts val="0"/>
                </a:spcBef>
                <a:spcAft>
                  <a:spcPts val="0"/>
                </a:spcAft>
                <a:buClr>
                  <a:srgbClr val="2F85C7"/>
                </a:buClr>
                <a:buSzPts val="800"/>
                <a:buFont typeface="Open Sans"/>
                <a:buAutoNum type="arabicPeriod"/>
              </a:pPr>
              <a:r>
                <a:rPr b="1" lang="es" sz="900">
                  <a:solidFill>
                    <a:srgbClr val="303030"/>
                  </a:solidFill>
                  <a:highlight>
                    <a:srgbClr val="FFFFFF"/>
                  </a:highlight>
                  <a:latin typeface="Open Sans"/>
                  <a:ea typeface="Open Sans"/>
                  <a:cs typeface="Open Sans"/>
                  <a:sym typeface="Open Sans"/>
                </a:rPr>
                <a:t>Taller de diagnóstico (Bloque 1). </a:t>
              </a:r>
              <a:r>
                <a:rPr lang="es" sz="900">
                  <a:solidFill>
                    <a:srgbClr val="303030"/>
                  </a:solidFill>
                  <a:highlight>
                    <a:srgbClr val="FFFFFF"/>
                  </a:highlight>
                  <a:latin typeface="Open Sans"/>
                  <a:ea typeface="Open Sans"/>
                  <a:cs typeface="Open Sans"/>
                  <a:sym typeface="Open Sans"/>
                </a:rPr>
                <a:t>Dos horas dedicadas a alinear conceptos y realizarse las primeras preguntas de autorreflexión sobre la propia fundación.</a:t>
              </a:r>
              <a:endParaRPr sz="900">
                <a:solidFill>
                  <a:srgbClr val="303030"/>
                </a:solidFill>
                <a:highlight>
                  <a:srgbClr val="FFFFFF"/>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AutoNum type="arabicPeriod"/>
              </a:pPr>
              <a:r>
                <a:rPr b="1" lang="es" sz="900">
                  <a:solidFill>
                    <a:srgbClr val="303030"/>
                  </a:solidFill>
                  <a:highlight>
                    <a:srgbClr val="FFFFFF"/>
                  </a:highlight>
                  <a:latin typeface="Open Sans"/>
                  <a:ea typeface="Open Sans"/>
                  <a:cs typeface="Open Sans"/>
                  <a:sym typeface="Open Sans"/>
                </a:rPr>
                <a:t>Cosecha de colaboraciones (Bloque 2). </a:t>
              </a:r>
              <a:r>
                <a:rPr lang="es" sz="900">
                  <a:solidFill>
                    <a:srgbClr val="303030"/>
                  </a:solidFill>
                  <a:highlight>
                    <a:srgbClr val="FFFFFF"/>
                  </a:highlight>
                  <a:latin typeface="Open Sans"/>
                  <a:ea typeface="Open Sans"/>
                  <a:cs typeface="Open Sans"/>
                  <a:sym typeface="Open Sans"/>
                </a:rPr>
                <a:t>Espacio para revisar los avances del Grupo de Fundaciones Donantes y ver "el cambio sistémico en la vida real" a través del caso de Alimentación Sostenible de la Fundación Daniel y Nina Carasso.</a:t>
              </a:r>
              <a:endParaRPr sz="900">
                <a:solidFill>
                  <a:srgbClr val="303030"/>
                </a:solidFill>
                <a:highlight>
                  <a:srgbClr val="FFFFFF"/>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AutoNum type="arabicPeriod"/>
              </a:pPr>
              <a:r>
                <a:rPr b="1" lang="es" sz="900">
                  <a:solidFill>
                    <a:srgbClr val="303030"/>
                  </a:solidFill>
                  <a:highlight>
                    <a:srgbClr val="FFFFFF"/>
                  </a:highlight>
                  <a:latin typeface="Open Sans"/>
                  <a:ea typeface="Open Sans"/>
                  <a:cs typeface="Open Sans"/>
                  <a:sym typeface="Open Sans"/>
                </a:rPr>
                <a:t>Profundización (Bloque 3). </a:t>
              </a:r>
              <a:r>
                <a:rPr lang="es" sz="900">
                  <a:solidFill>
                    <a:srgbClr val="303030"/>
                  </a:solidFill>
                  <a:highlight>
                    <a:srgbClr val="FFFFFF"/>
                  </a:highlight>
                  <a:latin typeface="Open Sans"/>
                  <a:ea typeface="Open Sans"/>
                  <a:cs typeface="Open Sans"/>
                  <a:sym typeface="Open Sans"/>
                </a:rPr>
                <a:t>Análisis de ejemplos prácticos sobre cómo apoyar ecosistemas y colaboraciones estratégicas para que los resultados perduren en el tiempo</a:t>
              </a:r>
              <a:endParaRPr sz="900">
                <a:solidFill>
                  <a:srgbClr val="303030"/>
                </a:solidFill>
                <a:highlight>
                  <a:srgbClr val="FFFFFF"/>
                </a:highlight>
                <a:latin typeface="Open Sans"/>
                <a:ea typeface="Open Sans"/>
                <a:cs typeface="Open Sans"/>
                <a:sym typeface="Open Sans"/>
              </a:endParaRPr>
            </a:p>
          </p:txBody>
        </p:sp>
      </p:grpSp>
      <p:pic>
        <p:nvPicPr>
          <p:cNvPr id="274" name="Google Shape;274;p46" title="AEF_Infinito Delecias_083 copia.jpg"/>
          <p:cNvPicPr preferRelativeResize="0"/>
          <p:nvPr/>
        </p:nvPicPr>
        <p:blipFill rotWithShape="1">
          <a:blip r:embed="rId4">
            <a:alphaModFix/>
          </a:blip>
          <a:srcRect b="0" l="14971" r="14971" t="0"/>
          <a:stretch/>
        </p:blipFill>
        <p:spPr>
          <a:xfrm>
            <a:off x="4794500" y="990001"/>
            <a:ext cx="3895200" cy="3708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278" name="Shape 278"/>
        <p:cNvGrpSpPr/>
        <p:nvPr/>
      </p:nvGrpSpPr>
      <p:grpSpPr>
        <a:xfrm>
          <a:off x="0" y="0"/>
          <a:ext cx="0" cy="0"/>
          <a:chOff x="0" y="0"/>
          <a:chExt cx="0" cy="0"/>
        </a:xfrm>
      </p:grpSpPr>
      <p:sp>
        <p:nvSpPr>
          <p:cNvPr id="279" name="Google Shape;279;p47"/>
          <p:cNvSpPr txBox="1"/>
          <p:nvPr>
            <p:ph idx="12" type="sldNum"/>
          </p:nvPr>
        </p:nvSpPr>
        <p:spPr>
          <a:xfrm>
            <a:off x="8419574" y="4700195"/>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s"/>
              <a:t>‹#›</a:t>
            </a:fld>
            <a:endParaRPr/>
          </a:p>
        </p:txBody>
      </p:sp>
      <p:sp>
        <p:nvSpPr>
          <p:cNvPr id="280" name="Google Shape;280;p47"/>
          <p:cNvSpPr txBox="1"/>
          <p:nvPr/>
        </p:nvSpPr>
        <p:spPr>
          <a:xfrm>
            <a:off x="490675" y="1562850"/>
            <a:ext cx="5422500" cy="2017800"/>
          </a:xfrm>
          <a:prstGeom prst="rect">
            <a:avLst/>
          </a:prstGeom>
          <a:noFill/>
          <a:ln>
            <a:noFill/>
          </a:ln>
        </p:spPr>
        <p:txBody>
          <a:bodyPr anchorCtr="0" anchor="ctr" bIns="0" lIns="0" spcFirstLastPara="1" rIns="0" wrap="square" tIns="0">
            <a:spAutoFit/>
          </a:bodyPr>
          <a:lstStyle/>
          <a:p>
            <a:pPr indent="0" lvl="0" marL="0" marR="0" rtl="0" algn="l">
              <a:lnSpc>
                <a:spcPct val="90000"/>
              </a:lnSpc>
              <a:spcBef>
                <a:spcPts val="0"/>
              </a:spcBef>
              <a:spcAft>
                <a:spcPts val="0"/>
              </a:spcAft>
              <a:buClr>
                <a:schemeClr val="dk1"/>
              </a:buClr>
              <a:buSzPts val="3600"/>
              <a:buFont typeface="Arial"/>
              <a:buNone/>
            </a:pPr>
            <a:r>
              <a:rPr lang="es" sz="4855">
                <a:solidFill>
                  <a:schemeClr val="lt1"/>
                </a:solidFill>
                <a:latin typeface="Raleway Black"/>
                <a:ea typeface="Raleway Black"/>
                <a:cs typeface="Raleway Black"/>
                <a:sym typeface="Raleway Black"/>
              </a:rPr>
              <a:t>Filantropía hoy : hacia el cambio sistémico</a:t>
            </a:r>
            <a:endParaRPr sz="4855">
              <a:solidFill>
                <a:schemeClr val="lt1"/>
              </a:solidFill>
              <a:latin typeface="Raleway Black"/>
              <a:ea typeface="Raleway Black"/>
              <a:cs typeface="Raleway Black"/>
              <a:sym typeface="Raleway Black"/>
            </a:endParaRPr>
          </a:p>
        </p:txBody>
      </p:sp>
      <p:pic>
        <p:nvPicPr>
          <p:cNvPr id="281" name="Google Shape;281;p47" title="AEF_asociación_española_de_fundaciones.png"/>
          <p:cNvPicPr preferRelativeResize="0"/>
          <p:nvPr/>
        </p:nvPicPr>
        <p:blipFill>
          <a:blip r:embed="rId3">
            <a:alphaModFix/>
          </a:blip>
          <a:stretch>
            <a:fillRect/>
          </a:stretch>
        </p:blipFill>
        <p:spPr>
          <a:xfrm>
            <a:off x="7994223" y="444900"/>
            <a:ext cx="704875" cy="479395"/>
          </a:xfrm>
          <a:prstGeom prst="rect">
            <a:avLst/>
          </a:prstGeom>
          <a:noFill/>
          <a:ln>
            <a:noFill/>
          </a:ln>
        </p:spPr>
      </p:pic>
      <p:pic>
        <p:nvPicPr>
          <p:cNvPr id="282" name="Google Shape;282;p47" title="AEF 4.png"/>
          <p:cNvPicPr preferRelativeResize="0"/>
          <p:nvPr/>
        </p:nvPicPr>
        <p:blipFill>
          <a:blip r:embed="rId4">
            <a:alphaModFix amt="55000"/>
          </a:blip>
          <a:stretch>
            <a:fillRect/>
          </a:stretch>
        </p:blipFill>
        <p:spPr>
          <a:xfrm>
            <a:off x="5467351" y="-335010"/>
            <a:ext cx="5963225" cy="801357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8"/>
          <p:cNvSpPr txBox="1"/>
          <p:nvPr/>
        </p:nvSpPr>
        <p:spPr>
          <a:xfrm>
            <a:off x="450000" y="755575"/>
            <a:ext cx="6174600" cy="1562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Filantropía hoy : hacia el cambio sistémico</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El marco mental: </a:t>
            </a:r>
            <a:endParaRPr sz="3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problemas "enrevesados" </a:t>
            </a:r>
            <a:endParaRPr sz="3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vs. síntomas</a:t>
            </a:r>
            <a:endParaRPr sz="3000">
              <a:solidFill>
                <a:srgbClr val="2F85C7"/>
              </a:solidFill>
              <a:latin typeface="Raleway Black"/>
              <a:ea typeface="Raleway Black"/>
              <a:cs typeface="Raleway Black"/>
              <a:sym typeface="Raleway Black"/>
            </a:endParaRPr>
          </a:p>
        </p:txBody>
      </p:sp>
      <p:sp>
        <p:nvSpPr>
          <p:cNvPr id="288" name="Google Shape;288;p48"/>
          <p:cNvSpPr/>
          <p:nvPr/>
        </p:nvSpPr>
        <p:spPr>
          <a:xfrm rot="-5400000">
            <a:off x="9851150" y="804675"/>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289" name="Google Shape;289;p48"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
        <p:nvSpPr>
          <p:cNvPr id="290" name="Google Shape;290;p48"/>
          <p:cNvSpPr txBox="1"/>
          <p:nvPr/>
        </p:nvSpPr>
        <p:spPr>
          <a:xfrm>
            <a:off x="454275" y="2656325"/>
            <a:ext cx="3895200" cy="684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s" sz="1000">
                <a:solidFill>
                  <a:srgbClr val="0070C0"/>
                </a:solidFill>
                <a:highlight>
                  <a:srgbClr val="FFFFFF"/>
                </a:highlight>
                <a:latin typeface="Open Sans"/>
                <a:ea typeface="Open Sans"/>
                <a:cs typeface="Open Sans"/>
                <a:sym typeface="Open Sans"/>
              </a:rPr>
              <a:t>El punto de partida es reconocer que los problemas sociales actuales no son lineales, sino </a:t>
            </a:r>
            <a:r>
              <a:rPr b="1" lang="es" sz="1000">
                <a:solidFill>
                  <a:srgbClr val="0070C0"/>
                </a:solidFill>
                <a:highlight>
                  <a:srgbClr val="FFFFFF"/>
                </a:highlight>
                <a:latin typeface="Open Sans"/>
                <a:ea typeface="Open Sans"/>
                <a:cs typeface="Open Sans"/>
                <a:sym typeface="Open Sans"/>
              </a:rPr>
              <a:t>"wicked problems" (problemas retorcidos o enrevesados)</a:t>
            </a:r>
            <a:r>
              <a:rPr lang="es" sz="1000">
                <a:solidFill>
                  <a:srgbClr val="0070C0"/>
                </a:solidFill>
                <a:highlight>
                  <a:srgbClr val="FFFFFF"/>
                </a:highlight>
                <a:latin typeface="Open Sans"/>
                <a:ea typeface="Open Sans"/>
                <a:cs typeface="Open Sans"/>
                <a:sym typeface="Open Sans"/>
              </a:rPr>
              <a:t>: complejos, interconectados y en constante cambio.</a:t>
            </a:r>
            <a:endParaRPr sz="1000">
              <a:solidFill>
                <a:srgbClr val="0070C0"/>
              </a:solidFill>
              <a:latin typeface="Open Sans"/>
              <a:ea typeface="Open Sans"/>
              <a:cs typeface="Open Sans"/>
              <a:sym typeface="Open Sans"/>
            </a:endParaRPr>
          </a:p>
        </p:txBody>
      </p:sp>
      <p:sp>
        <p:nvSpPr>
          <p:cNvPr id="291" name="Google Shape;291;p48"/>
          <p:cNvSpPr txBox="1"/>
          <p:nvPr/>
        </p:nvSpPr>
        <p:spPr>
          <a:xfrm>
            <a:off x="4803875" y="2656313"/>
            <a:ext cx="3895200" cy="1731600"/>
          </a:xfrm>
          <a:prstGeom prst="rect">
            <a:avLst/>
          </a:prstGeom>
          <a:noFill/>
          <a:ln>
            <a:noFill/>
          </a:ln>
        </p:spPr>
        <p:txBody>
          <a:bodyPr anchorCtr="0" anchor="t" bIns="0" lIns="0" spcFirstLastPara="1" rIns="0" wrap="square" tIns="0">
            <a:spAutoFit/>
          </a:bodyPr>
          <a:lstStyle/>
          <a:p>
            <a:pPr indent="-137201" lvl="0" marL="172800" marR="0" rtl="0" algn="l">
              <a:lnSpc>
                <a:spcPct val="115000"/>
              </a:lnSpc>
              <a:spcBef>
                <a:spcPts val="0"/>
              </a:spcBef>
              <a:spcAft>
                <a:spcPts val="0"/>
              </a:spcAft>
              <a:buClr>
                <a:srgbClr val="2F85C7"/>
              </a:buClr>
              <a:buSzPts val="800"/>
              <a:buFont typeface="Open Sans"/>
              <a:buAutoNum type="arabicPeriod"/>
            </a:pPr>
            <a:r>
              <a:rPr b="1" lang="es" sz="900">
                <a:solidFill>
                  <a:srgbClr val="303030"/>
                </a:solidFill>
                <a:highlight>
                  <a:srgbClr val="FFFFFF"/>
                </a:highlight>
                <a:latin typeface="Open Sans"/>
                <a:ea typeface="Open Sans"/>
                <a:cs typeface="Open Sans"/>
                <a:sym typeface="Open Sans"/>
              </a:rPr>
              <a:t>Tratar la raíz, no el síntoma.</a:t>
            </a:r>
            <a:r>
              <a:rPr lang="es" sz="900">
                <a:solidFill>
                  <a:srgbClr val="303030"/>
                </a:solidFill>
                <a:highlight>
                  <a:srgbClr val="FFFFFF"/>
                </a:highlight>
                <a:latin typeface="Open Sans"/>
                <a:ea typeface="Open Sans"/>
                <a:cs typeface="Open Sans"/>
                <a:sym typeface="Open Sans"/>
              </a:rPr>
              <a:t> A menudo, la filantropía tradicional actúa como un medicamento para la ansiedad en alguien que no tiene luz ni agua; se atiende el síntoma individual pero no la causa sistémica.</a:t>
            </a:r>
            <a:endParaRPr sz="900">
              <a:solidFill>
                <a:srgbClr val="303030"/>
              </a:solidFill>
              <a:highlight>
                <a:srgbClr val="FFFFFF"/>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AutoNum type="arabicPeriod"/>
            </a:pPr>
            <a:r>
              <a:rPr b="1" lang="es" sz="900">
                <a:solidFill>
                  <a:srgbClr val="303030"/>
                </a:solidFill>
                <a:highlight>
                  <a:srgbClr val="FFFFFF"/>
                </a:highlight>
                <a:latin typeface="Open Sans"/>
                <a:ea typeface="Open Sans"/>
                <a:cs typeface="Open Sans"/>
                <a:sym typeface="Open Sans"/>
              </a:rPr>
              <a:t>Visión compartida vs. Agendas compitiendo. </a:t>
            </a:r>
            <a:r>
              <a:rPr lang="es" sz="900">
                <a:solidFill>
                  <a:srgbClr val="303030"/>
                </a:solidFill>
                <a:highlight>
                  <a:srgbClr val="FFFFFF"/>
                </a:highlight>
                <a:latin typeface="Open Sans"/>
                <a:ea typeface="Open Sans"/>
                <a:cs typeface="Open Sans"/>
                <a:sym typeface="Open Sans"/>
              </a:rPr>
              <a:t>El reto sistémico requiere que múltiples actores definan el problema de forma conjunta, superando la lentitud de las agendas institucionales individuales.</a:t>
            </a:r>
            <a:endParaRPr sz="900">
              <a:solidFill>
                <a:srgbClr val="303030"/>
              </a:solidFill>
              <a:highlight>
                <a:srgbClr val="FFFFFF"/>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AutoNum type="arabicPeriod"/>
            </a:pPr>
            <a:r>
              <a:rPr b="1" lang="es" sz="900">
                <a:solidFill>
                  <a:srgbClr val="303030"/>
                </a:solidFill>
                <a:highlight>
                  <a:srgbClr val="FFFFFF"/>
                </a:highlight>
                <a:latin typeface="Open Sans"/>
                <a:ea typeface="Open Sans"/>
                <a:cs typeface="Open Sans"/>
                <a:sym typeface="Open Sans"/>
              </a:rPr>
              <a:t>Escala y sostenibilidad: no basta con financiar un proyecto.</a:t>
            </a:r>
            <a:r>
              <a:rPr lang="es" sz="900">
                <a:solidFill>
                  <a:srgbClr val="303030"/>
                </a:solidFill>
                <a:highlight>
                  <a:srgbClr val="FFFFFF"/>
                </a:highlight>
                <a:latin typeface="Open Sans"/>
                <a:ea typeface="Open Sans"/>
                <a:cs typeface="Open Sans"/>
                <a:sym typeface="Open Sans"/>
              </a:rPr>
              <a:t> El enfoque sistémico busca que el impacto perdure en el tiempo y sea replicable a gran escala.</a:t>
            </a:r>
            <a:endParaRPr sz="900">
              <a:solidFill>
                <a:srgbClr val="303030"/>
              </a:solidFill>
              <a:highlight>
                <a:srgbClr val="FFFFFF"/>
              </a:highlight>
              <a:latin typeface="Open Sans"/>
              <a:ea typeface="Open Sans"/>
              <a:cs typeface="Open Sans"/>
              <a:sym typeface="Open Sans"/>
            </a:endParaRPr>
          </a:p>
        </p:txBody>
      </p:sp>
      <p:grpSp>
        <p:nvGrpSpPr>
          <p:cNvPr id="292" name="Google Shape;292;p48"/>
          <p:cNvGrpSpPr/>
          <p:nvPr/>
        </p:nvGrpSpPr>
        <p:grpSpPr>
          <a:xfrm>
            <a:off x="450604" y="4188656"/>
            <a:ext cx="3690023" cy="199257"/>
            <a:chOff x="450604" y="4079164"/>
            <a:chExt cx="3690023" cy="199257"/>
          </a:xfrm>
        </p:grpSpPr>
        <p:sp>
          <p:nvSpPr>
            <p:cNvPr id="293" name="Google Shape;293;p48"/>
            <p:cNvSpPr txBox="1"/>
            <p:nvPr/>
          </p:nvSpPr>
          <p:spPr>
            <a:xfrm>
              <a:off x="675927" y="4109492"/>
              <a:ext cx="34647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s" sz="900" u="sng">
                  <a:solidFill>
                    <a:srgbClr val="2F85C7"/>
                  </a:solidFill>
                  <a:latin typeface="Open Sans"/>
                  <a:ea typeface="Open Sans"/>
                  <a:cs typeface="Open Sans"/>
                  <a:sym typeface="Open Sans"/>
                  <a:hlinkClick r:id="rId4">
                    <a:extLst>
                      <a:ext uri="{A12FA001-AC4F-418D-AE19-62706E023703}">
                        <ahyp:hlinkClr val="tx"/>
                      </a:ext>
                    </a:extLst>
                  </a:hlinkClick>
                </a:rPr>
                <a:t>Accede a la presentación de IG Advisors</a:t>
              </a:r>
              <a:endParaRPr sz="900">
                <a:solidFill>
                  <a:srgbClr val="2F85C7"/>
                </a:solidFill>
                <a:latin typeface="Open Sans"/>
                <a:ea typeface="Open Sans"/>
                <a:cs typeface="Open Sans"/>
                <a:sym typeface="Open Sans"/>
              </a:endParaRPr>
            </a:p>
          </p:txBody>
        </p:sp>
        <p:grpSp>
          <p:nvGrpSpPr>
            <p:cNvPr id="294" name="Google Shape;294;p48"/>
            <p:cNvGrpSpPr/>
            <p:nvPr/>
          </p:nvGrpSpPr>
          <p:grpSpPr>
            <a:xfrm>
              <a:off x="450604" y="4079164"/>
              <a:ext cx="147281" cy="199257"/>
              <a:chOff x="2722425" y="2167900"/>
              <a:chExt cx="208200" cy="281675"/>
            </a:xfrm>
          </p:grpSpPr>
          <p:sp>
            <p:nvSpPr>
              <p:cNvPr id="295" name="Google Shape;295;p48"/>
              <p:cNvSpPr/>
              <p:nvPr/>
            </p:nvSpPr>
            <p:spPr>
              <a:xfrm>
                <a:off x="2722425" y="2167900"/>
                <a:ext cx="208200" cy="281675"/>
              </a:xfrm>
              <a:custGeom>
                <a:rect b="b" l="l" r="r" t="t"/>
                <a:pathLst>
                  <a:path extrusionOk="0" fill="none" h="11267" w="8328">
                    <a:moveTo>
                      <a:pt x="5389" y="11267"/>
                    </a:moveTo>
                    <a:lnTo>
                      <a:pt x="1" y="11267"/>
                    </a:lnTo>
                    <a:lnTo>
                      <a:pt x="1" y="1"/>
                    </a:lnTo>
                    <a:lnTo>
                      <a:pt x="8328" y="1"/>
                    </a:lnTo>
                    <a:lnTo>
                      <a:pt x="8328" y="8328"/>
                    </a:lnTo>
                    <a:lnTo>
                      <a:pt x="8328" y="8328"/>
                    </a:lnTo>
                    <a:lnTo>
                      <a:pt x="8266" y="8940"/>
                    </a:lnTo>
                    <a:lnTo>
                      <a:pt x="8083" y="9491"/>
                    </a:lnTo>
                    <a:lnTo>
                      <a:pt x="7777" y="9981"/>
                    </a:lnTo>
                    <a:lnTo>
                      <a:pt x="7470" y="10410"/>
                    </a:lnTo>
                    <a:lnTo>
                      <a:pt x="6981" y="10777"/>
                    </a:lnTo>
                    <a:lnTo>
                      <a:pt x="6491" y="11083"/>
                    </a:lnTo>
                    <a:lnTo>
                      <a:pt x="5940" y="11206"/>
                    </a:lnTo>
                    <a:lnTo>
                      <a:pt x="5389" y="11267"/>
                    </a:lnTo>
                    <a:lnTo>
                      <a:pt x="5389" y="11267"/>
                    </a:lnTo>
                    <a:close/>
                  </a:path>
                </a:pathLst>
              </a:custGeom>
              <a:noFill/>
              <a:ln cap="rnd" cmpd="sng" w="8675">
                <a:solidFill>
                  <a:srgbClr val="2F85C7"/>
                </a:solidFill>
                <a:prstDash val="solid"/>
                <a:round/>
                <a:headEnd len="sm" w="sm" type="none"/>
                <a:tailEnd len="sm" w="sm" type="none"/>
              </a:ln>
            </p:spPr>
            <p:txBody>
              <a:bodyPr anchorCtr="0" anchor="ctr" bIns="64675" lIns="64675" spcFirstLastPara="1" rIns="64675" wrap="square" tIns="64675">
                <a:noAutofit/>
              </a:bodyPr>
              <a:lstStyle/>
              <a:p>
                <a:pPr indent="0" lvl="0" marL="0" rtl="0" algn="l">
                  <a:spcBef>
                    <a:spcPts val="0"/>
                  </a:spcBef>
                  <a:spcAft>
                    <a:spcPts val="0"/>
                  </a:spcAft>
                  <a:buNone/>
                </a:pPr>
                <a:r>
                  <a:t/>
                </a:r>
                <a:endParaRPr/>
              </a:p>
            </p:txBody>
          </p:sp>
          <p:sp>
            <p:nvSpPr>
              <p:cNvPr id="296" name="Google Shape;296;p48"/>
              <p:cNvSpPr/>
              <p:nvPr/>
            </p:nvSpPr>
            <p:spPr>
              <a:xfrm>
                <a:off x="2777525" y="2253625"/>
                <a:ext cx="98000" cy="25"/>
              </a:xfrm>
              <a:custGeom>
                <a:rect b="b" l="l" r="r" t="t"/>
                <a:pathLst>
                  <a:path extrusionOk="0" fill="none" h="1" w="3920">
                    <a:moveTo>
                      <a:pt x="1" y="1"/>
                    </a:moveTo>
                    <a:lnTo>
                      <a:pt x="3919" y="1"/>
                    </a:lnTo>
                  </a:path>
                </a:pathLst>
              </a:custGeom>
              <a:noFill/>
              <a:ln cap="rnd" cmpd="sng" w="8675">
                <a:solidFill>
                  <a:srgbClr val="2F85C7"/>
                </a:solidFill>
                <a:prstDash val="solid"/>
                <a:round/>
                <a:headEnd len="sm" w="sm" type="none"/>
                <a:tailEnd len="sm" w="sm" type="none"/>
              </a:ln>
            </p:spPr>
            <p:txBody>
              <a:bodyPr anchorCtr="0" anchor="ctr" bIns="64675" lIns="64675" spcFirstLastPara="1" rIns="64675" wrap="square" tIns="64675">
                <a:noAutofit/>
              </a:bodyPr>
              <a:lstStyle/>
              <a:p>
                <a:pPr indent="0" lvl="0" marL="0" rtl="0" algn="l">
                  <a:spcBef>
                    <a:spcPts val="0"/>
                  </a:spcBef>
                  <a:spcAft>
                    <a:spcPts val="0"/>
                  </a:spcAft>
                  <a:buNone/>
                </a:pPr>
                <a:r>
                  <a:t/>
                </a:r>
                <a:endParaRPr/>
              </a:p>
            </p:txBody>
          </p:sp>
          <p:sp>
            <p:nvSpPr>
              <p:cNvPr id="297" name="Google Shape;297;p48"/>
              <p:cNvSpPr/>
              <p:nvPr/>
            </p:nvSpPr>
            <p:spPr>
              <a:xfrm>
                <a:off x="2777525" y="2302600"/>
                <a:ext cx="98000" cy="25"/>
              </a:xfrm>
              <a:custGeom>
                <a:rect b="b" l="l" r="r" t="t"/>
                <a:pathLst>
                  <a:path extrusionOk="0" fill="none" h="1" w="3920">
                    <a:moveTo>
                      <a:pt x="1" y="1"/>
                    </a:moveTo>
                    <a:lnTo>
                      <a:pt x="3919" y="1"/>
                    </a:lnTo>
                  </a:path>
                </a:pathLst>
              </a:custGeom>
              <a:noFill/>
              <a:ln cap="rnd" cmpd="sng" w="8675">
                <a:solidFill>
                  <a:srgbClr val="2F85C7"/>
                </a:solidFill>
                <a:prstDash val="solid"/>
                <a:round/>
                <a:headEnd len="sm" w="sm" type="none"/>
                <a:tailEnd len="sm" w="sm" type="none"/>
              </a:ln>
            </p:spPr>
            <p:txBody>
              <a:bodyPr anchorCtr="0" anchor="ctr" bIns="64675" lIns="64675" spcFirstLastPara="1" rIns="64675" wrap="square" tIns="64675">
                <a:noAutofit/>
              </a:bodyPr>
              <a:lstStyle/>
              <a:p>
                <a:pPr indent="0" lvl="0" marL="0" rtl="0" algn="l">
                  <a:spcBef>
                    <a:spcPts val="0"/>
                  </a:spcBef>
                  <a:spcAft>
                    <a:spcPts val="0"/>
                  </a:spcAft>
                  <a:buNone/>
                </a:pPr>
                <a:r>
                  <a:t/>
                </a:r>
                <a:endParaRPr/>
              </a:p>
            </p:txBody>
          </p:sp>
          <p:sp>
            <p:nvSpPr>
              <p:cNvPr id="298" name="Google Shape;298;p48"/>
              <p:cNvSpPr/>
              <p:nvPr/>
            </p:nvSpPr>
            <p:spPr>
              <a:xfrm>
                <a:off x="2777525" y="2351600"/>
                <a:ext cx="73500" cy="25"/>
              </a:xfrm>
              <a:custGeom>
                <a:rect b="b" l="l" r="r" t="t"/>
                <a:pathLst>
                  <a:path extrusionOk="0" fill="none" h="1" w="2940">
                    <a:moveTo>
                      <a:pt x="1" y="0"/>
                    </a:moveTo>
                    <a:lnTo>
                      <a:pt x="2940" y="0"/>
                    </a:lnTo>
                  </a:path>
                </a:pathLst>
              </a:custGeom>
              <a:noFill/>
              <a:ln cap="rnd" cmpd="sng" w="8675">
                <a:solidFill>
                  <a:srgbClr val="2F85C7"/>
                </a:solidFill>
                <a:prstDash val="solid"/>
                <a:round/>
                <a:headEnd len="sm" w="sm" type="none"/>
                <a:tailEnd len="sm" w="sm" type="none"/>
              </a:ln>
            </p:spPr>
            <p:txBody>
              <a:bodyPr anchorCtr="0" anchor="ctr" bIns="64675" lIns="64675" spcFirstLastPara="1" rIns="64675" wrap="square" tIns="64675">
                <a:noAutofit/>
              </a:bodyPr>
              <a:lstStyle/>
              <a:p>
                <a:pPr indent="0" lvl="0" marL="0" rtl="0" algn="l">
                  <a:spcBef>
                    <a:spcPts val="0"/>
                  </a:spcBef>
                  <a:spcAft>
                    <a:spcPts val="0"/>
                  </a:spcAft>
                  <a:buNone/>
                </a:pPr>
                <a:r>
                  <a:t/>
                </a:r>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49"/>
          <p:cNvSpPr/>
          <p:nvPr/>
        </p:nvSpPr>
        <p:spPr>
          <a:xfrm rot="10800000">
            <a:off x="1954000" y="2436392"/>
            <a:ext cx="4969200" cy="2267100"/>
          </a:xfrm>
          <a:prstGeom prst="triangle">
            <a:avLst>
              <a:gd fmla="val 50000" name="adj"/>
            </a:avLst>
          </a:prstGeom>
          <a:solidFill>
            <a:srgbClr val="2F85C7"/>
          </a:solidFill>
          <a:ln cap="flat" cmpd="sng" w="9525">
            <a:solidFill>
              <a:srgbClr val="2F85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4" name="Google Shape;304;p49"/>
          <p:cNvSpPr txBox="1"/>
          <p:nvPr/>
        </p:nvSpPr>
        <p:spPr>
          <a:xfrm>
            <a:off x="450000" y="444900"/>
            <a:ext cx="6174600" cy="1100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Filantropía hoy : hacia el cambio sistémico</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¿Cómo se consigue un </a:t>
            </a:r>
            <a:endParaRPr sz="3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cambio sistémico? </a:t>
            </a:r>
            <a:endParaRPr sz="3000">
              <a:solidFill>
                <a:srgbClr val="2F85C7"/>
              </a:solidFill>
              <a:latin typeface="Raleway Black"/>
              <a:ea typeface="Raleway Black"/>
              <a:cs typeface="Raleway Black"/>
              <a:sym typeface="Raleway Black"/>
            </a:endParaRPr>
          </a:p>
        </p:txBody>
      </p:sp>
      <p:sp>
        <p:nvSpPr>
          <p:cNvPr id="305" name="Google Shape;305;p49"/>
          <p:cNvSpPr txBox="1"/>
          <p:nvPr/>
        </p:nvSpPr>
        <p:spPr>
          <a:xfrm>
            <a:off x="450000" y="4560000"/>
            <a:ext cx="6174600" cy="1386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900" u="sng">
                <a:solidFill>
                  <a:srgbClr val="2F85C7"/>
                </a:solidFill>
                <a:latin typeface="Raleway"/>
                <a:ea typeface="Raleway"/>
                <a:cs typeface="Raleway"/>
                <a:sym typeface="Raleway"/>
                <a:hlinkClick r:id="rId3">
                  <a:extLst>
                    <a:ext uri="{A12FA001-AC4F-418D-AE19-62706E023703}">
                      <ahyp:hlinkClr val="tx"/>
                    </a:ext>
                  </a:extLst>
                </a:hlinkClick>
              </a:rPr>
              <a:t>The Water of Systems Change</a:t>
            </a:r>
            <a:endParaRPr sz="900">
              <a:solidFill>
                <a:srgbClr val="2F85C7"/>
              </a:solidFill>
              <a:latin typeface="Raleway"/>
              <a:ea typeface="Raleway"/>
              <a:cs typeface="Raleway"/>
              <a:sym typeface="Raleway"/>
            </a:endParaRPr>
          </a:p>
        </p:txBody>
      </p:sp>
      <p:grpSp>
        <p:nvGrpSpPr>
          <p:cNvPr id="306" name="Google Shape;306;p49"/>
          <p:cNvGrpSpPr/>
          <p:nvPr/>
        </p:nvGrpSpPr>
        <p:grpSpPr>
          <a:xfrm>
            <a:off x="3249171" y="3295612"/>
            <a:ext cx="2378857" cy="275346"/>
            <a:chOff x="3250931" y="3244879"/>
            <a:chExt cx="2378857" cy="275346"/>
          </a:xfrm>
        </p:grpSpPr>
        <p:grpSp>
          <p:nvGrpSpPr>
            <p:cNvPr id="307" name="Google Shape;307;p49"/>
            <p:cNvGrpSpPr/>
            <p:nvPr/>
          </p:nvGrpSpPr>
          <p:grpSpPr>
            <a:xfrm>
              <a:off x="4477806" y="3244879"/>
              <a:ext cx="1151982" cy="275346"/>
              <a:chOff x="4477806" y="3103807"/>
              <a:chExt cx="1151982" cy="275346"/>
            </a:xfrm>
          </p:grpSpPr>
          <p:sp>
            <p:nvSpPr>
              <p:cNvPr id="308" name="Google Shape;308;p49"/>
              <p:cNvSpPr/>
              <p:nvPr/>
            </p:nvSpPr>
            <p:spPr>
              <a:xfrm>
                <a:off x="4477806" y="3103807"/>
                <a:ext cx="1151982" cy="275346"/>
              </a:xfrm>
              <a:prstGeom prst="flowChartTerminator">
                <a:avLst/>
              </a:prstGeom>
              <a:solidFill>
                <a:schemeClr val="lt1"/>
              </a:solidFill>
              <a:ln cap="flat" cmpd="sng" w="9525">
                <a:solidFill>
                  <a:srgbClr val="2F85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500"/>
              </a:p>
            </p:txBody>
          </p:sp>
          <p:sp>
            <p:nvSpPr>
              <p:cNvPr id="309" name="Google Shape;309;p49"/>
              <p:cNvSpPr txBox="1"/>
              <p:nvPr/>
            </p:nvSpPr>
            <p:spPr>
              <a:xfrm>
                <a:off x="4520247" y="3193056"/>
                <a:ext cx="1067100" cy="123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000000"/>
                  </a:buClr>
                  <a:buSzPts val="2000"/>
                  <a:buFont typeface="Arial"/>
                  <a:buNone/>
                </a:pPr>
                <a:r>
                  <a:rPr lang="es" sz="800">
                    <a:solidFill>
                      <a:srgbClr val="2F85C7"/>
                    </a:solidFill>
                    <a:latin typeface="Raleway"/>
                    <a:ea typeface="Raleway"/>
                    <a:cs typeface="Raleway"/>
                    <a:sym typeface="Raleway"/>
                  </a:rPr>
                  <a:t>Dinámicas de poder</a:t>
                </a:r>
                <a:endParaRPr sz="800">
                  <a:solidFill>
                    <a:srgbClr val="2F85C7"/>
                  </a:solidFill>
                  <a:latin typeface="Raleway"/>
                  <a:ea typeface="Raleway"/>
                  <a:cs typeface="Raleway"/>
                  <a:sym typeface="Raleway"/>
                </a:endParaRPr>
              </a:p>
            </p:txBody>
          </p:sp>
        </p:grpSp>
        <p:grpSp>
          <p:nvGrpSpPr>
            <p:cNvPr id="310" name="Google Shape;310;p49"/>
            <p:cNvGrpSpPr/>
            <p:nvPr/>
          </p:nvGrpSpPr>
          <p:grpSpPr>
            <a:xfrm>
              <a:off x="3250931" y="3244879"/>
              <a:ext cx="1151982" cy="275346"/>
              <a:chOff x="2312806" y="3103807"/>
              <a:chExt cx="1151982" cy="275346"/>
            </a:xfrm>
          </p:grpSpPr>
          <p:sp>
            <p:nvSpPr>
              <p:cNvPr id="311" name="Google Shape;311;p49"/>
              <p:cNvSpPr/>
              <p:nvPr/>
            </p:nvSpPr>
            <p:spPr>
              <a:xfrm>
                <a:off x="2312806" y="3103807"/>
                <a:ext cx="1151982" cy="275346"/>
              </a:xfrm>
              <a:prstGeom prst="flowChartTerminator">
                <a:avLst/>
              </a:prstGeom>
              <a:solidFill>
                <a:schemeClr val="lt1"/>
              </a:solidFill>
              <a:ln cap="flat" cmpd="sng" w="9525">
                <a:solidFill>
                  <a:srgbClr val="2F85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500"/>
              </a:p>
            </p:txBody>
          </p:sp>
          <p:sp>
            <p:nvSpPr>
              <p:cNvPr id="312" name="Google Shape;312;p49"/>
              <p:cNvSpPr txBox="1"/>
              <p:nvPr/>
            </p:nvSpPr>
            <p:spPr>
              <a:xfrm>
                <a:off x="2355247" y="3193056"/>
                <a:ext cx="1067100" cy="107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000000"/>
                  </a:buClr>
                  <a:buSzPts val="2000"/>
                  <a:buFont typeface="Arial"/>
                  <a:buNone/>
                </a:pPr>
                <a:r>
                  <a:rPr lang="es" sz="700">
                    <a:solidFill>
                      <a:srgbClr val="2F85C7"/>
                    </a:solidFill>
                    <a:latin typeface="Raleway"/>
                    <a:ea typeface="Raleway"/>
                    <a:cs typeface="Raleway"/>
                    <a:sym typeface="Raleway"/>
                  </a:rPr>
                  <a:t>Relaciones y conexiones</a:t>
                </a:r>
                <a:endParaRPr sz="700">
                  <a:solidFill>
                    <a:srgbClr val="2F85C7"/>
                  </a:solidFill>
                  <a:latin typeface="Raleway"/>
                  <a:ea typeface="Raleway"/>
                  <a:cs typeface="Raleway"/>
                  <a:sym typeface="Raleway"/>
                </a:endParaRPr>
              </a:p>
            </p:txBody>
          </p:sp>
        </p:grpSp>
      </p:grpSp>
      <p:grpSp>
        <p:nvGrpSpPr>
          <p:cNvPr id="313" name="Google Shape;313;p49"/>
          <p:cNvGrpSpPr/>
          <p:nvPr/>
        </p:nvGrpSpPr>
        <p:grpSpPr>
          <a:xfrm>
            <a:off x="3862609" y="3936371"/>
            <a:ext cx="1151982" cy="275346"/>
            <a:chOff x="3773556" y="3152638"/>
            <a:chExt cx="1151982" cy="275346"/>
          </a:xfrm>
        </p:grpSpPr>
        <p:sp>
          <p:nvSpPr>
            <p:cNvPr id="314" name="Google Shape;314;p49"/>
            <p:cNvSpPr/>
            <p:nvPr/>
          </p:nvSpPr>
          <p:spPr>
            <a:xfrm>
              <a:off x="3773556" y="3152638"/>
              <a:ext cx="1151982" cy="275346"/>
            </a:xfrm>
            <a:prstGeom prst="flowChartTerminator">
              <a:avLst/>
            </a:prstGeom>
            <a:solidFill>
              <a:schemeClr val="lt1"/>
            </a:solidFill>
            <a:ln cap="flat" cmpd="sng" w="9525">
              <a:solidFill>
                <a:srgbClr val="2F85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5" name="Google Shape;315;p49"/>
            <p:cNvSpPr txBox="1"/>
            <p:nvPr/>
          </p:nvSpPr>
          <p:spPr>
            <a:xfrm>
              <a:off x="3815997" y="3236461"/>
              <a:ext cx="1067100" cy="123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000000"/>
                </a:buClr>
                <a:buSzPts val="2000"/>
                <a:buFont typeface="Arial"/>
                <a:buNone/>
              </a:pPr>
              <a:r>
                <a:rPr lang="es" sz="800">
                  <a:solidFill>
                    <a:srgbClr val="2F85C7"/>
                  </a:solidFill>
                  <a:latin typeface="Raleway"/>
                  <a:ea typeface="Raleway"/>
                  <a:cs typeface="Raleway"/>
                  <a:sym typeface="Raleway"/>
                </a:rPr>
                <a:t>Modelos mentales</a:t>
              </a:r>
              <a:endParaRPr sz="800">
                <a:solidFill>
                  <a:srgbClr val="2F85C7"/>
                </a:solidFill>
                <a:latin typeface="Raleway"/>
                <a:ea typeface="Raleway"/>
                <a:cs typeface="Raleway"/>
                <a:sym typeface="Raleway"/>
              </a:endParaRPr>
            </a:p>
          </p:txBody>
        </p:sp>
      </p:grpSp>
      <p:grpSp>
        <p:nvGrpSpPr>
          <p:cNvPr id="316" name="Google Shape;316;p49"/>
          <p:cNvGrpSpPr/>
          <p:nvPr/>
        </p:nvGrpSpPr>
        <p:grpSpPr>
          <a:xfrm>
            <a:off x="2658771" y="2665973"/>
            <a:ext cx="3559658" cy="275346"/>
            <a:chOff x="2630936" y="2551767"/>
            <a:chExt cx="3559658" cy="275346"/>
          </a:xfrm>
        </p:grpSpPr>
        <p:grpSp>
          <p:nvGrpSpPr>
            <p:cNvPr id="317" name="Google Shape;317;p49"/>
            <p:cNvGrpSpPr/>
            <p:nvPr/>
          </p:nvGrpSpPr>
          <p:grpSpPr>
            <a:xfrm>
              <a:off x="5038612" y="2551767"/>
              <a:ext cx="1151982" cy="275346"/>
              <a:chOff x="4683983" y="3044125"/>
              <a:chExt cx="1151982" cy="275346"/>
            </a:xfrm>
          </p:grpSpPr>
          <p:sp>
            <p:nvSpPr>
              <p:cNvPr id="318" name="Google Shape;318;p49"/>
              <p:cNvSpPr/>
              <p:nvPr/>
            </p:nvSpPr>
            <p:spPr>
              <a:xfrm>
                <a:off x="4683983" y="3044125"/>
                <a:ext cx="1151982" cy="275346"/>
              </a:xfrm>
              <a:prstGeom prst="flowChartTerminator">
                <a:avLst/>
              </a:prstGeom>
              <a:solidFill>
                <a:schemeClr val="lt1"/>
              </a:solidFill>
              <a:ln cap="flat" cmpd="sng" w="9525">
                <a:solidFill>
                  <a:srgbClr val="2F85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500"/>
              </a:p>
            </p:txBody>
          </p:sp>
          <p:sp>
            <p:nvSpPr>
              <p:cNvPr id="319" name="Google Shape;319;p49"/>
              <p:cNvSpPr txBox="1"/>
              <p:nvPr/>
            </p:nvSpPr>
            <p:spPr>
              <a:xfrm>
                <a:off x="4726424" y="3127948"/>
                <a:ext cx="1067100" cy="123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000000"/>
                  </a:buClr>
                  <a:buSzPts val="2000"/>
                  <a:buFont typeface="Arial"/>
                  <a:buNone/>
                </a:pPr>
                <a:r>
                  <a:rPr lang="es" sz="800">
                    <a:solidFill>
                      <a:srgbClr val="2F85C7"/>
                    </a:solidFill>
                    <a:latin typeface="Raleway"/>
                    <a:ea typeface="Raleway"/>
                    <a:cs typeface="Raleway"/>
                    <a:sym typeface="Raleway"/>
                  </a:rPr>
                  <a:t>Flujos de recursos</a:t>
                </a:r>
                <a:endParaRPr sz="800">
                  <a:solidFill>
                    <a:srgbClr val="2F85C7"/>
                  </a:solidFill>
                  <a:latin typeface="Raleway"/>
                  <a:ea typeface="Raleway"/>
                  <a:cs typeface="Raleway"/>
                  <a:sym typeface="Raleway"/>
                </a:endParaRPr>
              </a:p>
            </p:txBody>
          </p:sp>
        </p:grpSp>
        <p:grpSp>
          <p:nvGrpSpPr>
            <p:cNvPr id="320" name="Google Shape;320;p49"/>
            <p:cNvGrpSpPr/>
            <p:nvPr/>
          </p:nvGrpSpPr>
          <p:grpSpPr>
            <a:xfrm>
              <a:off x="3834774" y="2551767"/>
              <a:ext cx="1151982" cy="275346"/>
              <a:chOff x="4477806" y="3044125"/>
              <a:chExt cx="1151982" cy="275346"/>
            </a:xfrm>
          </p:grpSpPr>
          <p:sp>
            <p:nvSpPr>
              <p:cNvPr id="321" name="Google Shape;321;p49"/>
              <p:cNvSpPr/>
              <p:nvPr/>
            </p:nvSpPr>
            <p:spPr>
              <a:xfrm>
                <a:off x="4477806" y="3044125"/>
                <a:ext cx="1151982" cy="275346"/>
              </a:xfrm>
              <a:prstGeom prst="flowChartTerminator">
                <a:avLst/>
              </a:prstGeom>
              <a:solidFill>
                <a:schemeClr val="lt1"/>
              </a:solidFill>
              <a:ln cap="flat" cmpd="sng" w="9525">
                <a:solidFill>
                  <a:srgbClr val="2F85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500"/>
              </a:p>
            </p:txBody>
          </p:sp>
          <p:sp>
            <p:nvSpPr>
              <p:cNvPr id="322" name="Google Shape;322;p49"/>
              <p:cNvSpPr txBox="1"/>
              <p:nvPr/>
            </p:nvSpPr>
            <p:spPr>
              <a:xfrm>
                <a:off x="4520247" y="3127948"/>
                <a:ext cx="1067100" cy="123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000000"/>
                  </a:buClr>
                  <a:buSzPts val="2000"/>
                  <a:buFont typeface="Arial"/>
                  <a:buNone/>
                </a:pPr>
                <a:r>
                  <a:rPr lang="es" sz="800">
                    <a:solidFill>
                      <a:srgbClr val="2F85C7"/>
                    </a:solidFill>
                    <a:latin typeface="Raleway"/>
                    <a:ea typeface="Raleway"/>
                    <a:cs typeface="Raleway"/>
                    <a:sym typeface="Raleway"/>
                  </a:rPr>
                  <a:t>Prácticas</a:t>
                </a:r>
                <a:endParaRPr sz="800">
                  <a:solidFill>
                    <a:srgbClr val="2F85C7"/>
                  </a:solidFill>
                  <a:latin typeface="Raleway"/>
                  <a:ea typeface="Raleway"/>
                  <a:cs typeface="Raleway"/>
                  <a:sym typeface="Raleway"/>
                </a:endParaRPr>
              </a:p>
            </p:txBody>
          </p:sp>
        </p:grpSp>
        <p:grpSp>
          <p:nvGrpSpPr>
            <p:cNvPr id="323" name="Google Shape;323;p49"/>
            <p:cNvGrpSpPr/>
            <p:nvPr/>
          </p:nvGrpSpPr>
          <p:grpSpPr>
            <a:xfrm>
              <a:off x="2630936" y="2551767"/>
              <a:ext cx="1151982" cy="275346"/>
              <a:chOff x="4477806" y="3044125"/>
              <a:chExt cx="1151982" cy="275346"/>
            </a:xfrm>
          </p:grpSpPr>
          <p:sp>
            <p:nvSpPr>
              <p:cNvPr id="324" name="Google Shape;324;p49"/>
              <p:cNvSpPr/>
              <p:nvPr/>
            </p:nvSpPr>
            <p:spPr>
              <a:xfrm>
                <a:off x="4477806" y="3044125"/>
                <a:ext cx="1151982" cy="275346"/>
              </a:xfrm>
              <a:prstGeom prst="flowChartTerminator">
                <a:avLst/>
              </a:prstGeom>
              <a:solidFill>
                <a:schemeClr val="lt1"/>
              </a:solidFill>
              <a:ln cap="flat" cmpd="sng" w="9525">
                <a:solidFill>
                  <a:srgbClr val="2F85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500"/>
              </a:p>
            </p:txBody>
          </p:sp>
          <p:sp>
            <p:nvSpPr>
              <p:cNvPr id="325" name="Google Shape;325;p49"/>
              <p:cNvSpPr txBox="1"/>
              <p:nvPr/>
            </p:nvSpPr>
            <p:spPr>
              <a:xfrm>
                <a:off x="4520247" y="3127948"/>
                <a:ext cx="1067100" cy="123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000000"/>
                  </a:buClr>
                  <a:buSzPts val="2000"/>
                  <a:buFont typeface="Arial"/>
                  <a:buNone/>
                </a:pPr>
                <a:r>
                  <a:rPr lang="es" sz="800">
                    <a:solidFill>
                      <a:srgbClr val="2F85C7"/>
                    </a:solidFill>
                    <a:latin typeface="Raleway"/>
                    <a:ea typeface="Raleway"/>
                    <a:cs typeface="Raleway"/>
                    <a:sym typeface="Raleway"/>
                  </a:rPr>
                  <a:t>Políticas</a:t>
                </a:r>
                <a:endParaRPr sz="800">
                  <a:solidFill>
                    <a:srgbClr val="2F85C7"/>
                  </a:solidFill>
                  <a:latin typeface="Raleway"/>
                  <a:ea typeface="Raleway"/>
                  <a:cs typeface="Raleway"/>
                  <a:sym typeface="Raleway"/>
                </a:endParaRPr>
              </a:p>
            </p:txBody>
          </p:sp>
        </p:grpSp>
      </p:grpSp>
      <p:sp>
        <p:nvSpPr>
          <p:cNvPr id="326" name="Google Shape;326;p49"/>
          <p:cNvSpPr txBox="1"/>
          <p:nvPr/>
        </p:nvSpPr>
        <p:spPr>
          <a:xfrm>
            <a:off x="2491000" y="2081450"/>
            <a:ext cx="3895200" cy="184800"/>
          </a:xfrm>
          <a:prstGeom prst="rect">
            <a:avLst/>
          </a:prstGeom>
          <a:noFill/>
          <a:ln>
            <a:noFill/>
          </a:ln>
        </p:spPr>
        <p:txBody>
          <a:bodyPr anchorCtr="0" anchor="t" bIns="0" lIns="0" spcFirstLastPara="1" rIns="0" wrap="square" tIns="0">
            <a:spAutoFit/>
          </a:bodyPr>
          <a:lstStyle/>
          <a:p>
            <a:pPr indent="0" lvl="0" marL="0" rtl="0" algn="ctr">
              <a:lnSpc>
                <a:spcPct val="115000"/>
              </a:lnSpc>
              <a:spcBef>
                <a:spcPts val="0"/>
              </a:spcBef>
              <a:spcAft>
                <a:spcPts val="0"/>
              </a:spcAft>
              <a:buClr>
                <a:schemeClr val="dk1"/>
              </a:buClr>
              <a:buSzPts val="1100"/>
              <a:buFont typeface="Arial"/>
              <a:buNone/>
            </a:pPr>
            <a:r>
              <a:rPr b="1" lang="es" sz="1200">
                <a:solidFill>
                  <a:srgbClr val="0070C0"/>
                </a:solidFill>
                <a:highlight>
                  <a:srgbClr val="FFFFFF"/>
                </a:highlight>
                <a:latin typeface="Open Sans"/>
                <a:ea typeface="Open Sans"/>
                <a:cs typeface="Open Sans"/>
                <a:sym typeface="Open Sans"/>
              </a:rPr>
              <a:t>Las seis condiciones para un cambio sistémico</a:t>
            </a:r>
            <a:endParaRPr b="1" sz="1200">
              <a:solidFill>
                <a:srgbClr val="0070C0"/>
              </a:solidFill>
              <a:latin typeface="Open Sans"/>
              <a:ea typeface="Open Sans"/>
              <a:cs typeface="Open Sans"/>
              <a:sym typeface="Open Sans"/>
            </a:endParaRPr>
          </a:p>
        </p:txBody>
      </p:sp>
      <p:sp>
        <p:nvSpPr>
          <p:cNvPr id="327" name="Google Shape;327;p49"/>
          <p:cNvSpPr txBox="1"/>
          <p:nvPr/>
        </p:nvSpPr>
        <p:spPr>
          <a:xfrm>
            <a:off x="6995950" y="2665533"/>
            <a:ext cx="1703100" cy="1572300"/>
          </a:xfrm>
          <a:prstGeom prst="rect">
            <a:avLst/>
          </a:prstGeom>
          <a:noFill/>
          <a:ln>
            <a:noFill/>
          </a:ln>
        </p:spPr>
        <p:txBody>
          <a:bodyPr anchorCtr="0" anchor="t" bIns="0" lIns="0" spcFirstLastPara="1" rIns="0" wrap="square" tIns="0">
            <a:spAutoFit/>
          </a:bodyPr>
          <a:lstStyle/>
          <a:p>
            <a:pPr indent="-137201" lvl="0" marL="172800" marR="0" rtl="0" algn="r">
              <a:lnSpc>
                <a:spcPct val="115000"/>
              </a:lnSpc>
              <a:spcBef>
                <a:spcPts val="0"/>
              </a:spcBef>
              <a:spcAft>
                <a:spcPts val="0"/>
              </a:spcAft>
              <a:buClr>
                <a:srgbClr val="2F85C7"/>
              </a:buClr>
              <a:buSzPts val="800"/>
              <a:buFont typeface="Open Sans"/>
              <a:buAutoNum type="arabicPeriod"/>
            </a:pPr>
            <a:r>
              <a:rPr b="1" lang="es" sz="900">
                <a:solidFill>
                  <a:srgbClr val="303030"/>
                </a:solidFill>
                <a:highlight>
                  <a:srgbClr val="FFFFFF"/>
                </a:highlight>
                <a:latin typeface="Open Sans"/>
                <a:ea typeface="Open Sans"/>
                <a:cs typeface="Open Sans"/>
                <a:sym typeface="Open Sans"/>
              </a:rPr>
              <a:t>Cambio estructural</a:t>
            </a:r>
            <a:endParaRPr b="1" sz="900">
              <a:solidFill>
                <a:srgbClr val="303030"/>
              </a:solidFill>
              <a:highlight>
                <a:srgbClr val="FFFFFF"/>
              </a:highlight>
              <a:latin typeface="Open Sans"/>
              <a:ea typeface="Open Sans"/>
              <a:cs typeface="Open Sans"/>
              <a:sym typeface="Open Sans"/>
            </a:endParaRPr>
          </a:p>
          <a:p>
            <a:pPr indent="0" lvl="0" marL="0" marR="0" rtl="0" algn="r">
              <a:lnSpc>
                <a:spcPct val="115000"/>
              </a:lnSpc>
              <a:spcBef>
                <a:spcPts val="0"/>
              </a:spcBef>
              <a:spcAft>
                <a:spcPts val="0"/>
              </a:spcAft>
              <a:buNone/>
            </a:pPr>
            <a:r>
              <a:rPr lang="es" sz="900">
                <a:solidFill>
                  <a:srgbClr val="303030"/>
                </a:solidFill>
                <a:highlight>
                  <a:srgbClr val="FFFFFF"/>
                </a:highlight>
                <a:latin typeface="Open Sans"/>
                <a:ea typeface="Open Sans"/>
                <a:cs typeface="Open Sans"/>
                <a:sym typeface="Open Sans"/>
              </a:rPr>
              <a:t>(explícito)</a:t>
            </a:r>
            <a:endParaRPr sz="900">
              <a:solidFill>
                <a:srgbClr val="303030"/>
              </a:solidFill>
              <a:highlight>
                <a:srgbClr val="FFFFFF"/>
              </a:highlight>
              <a:latin typeface="Open Sans"/>
              <a:ea typeface="Open Sans"/>
              <a:cs typeface="Open Sans"/>
              <a:sym typeface="Open Sans"/>
            </a:endParaRPr>
          </a:p>
          <a:p>
            <a:pPr indent="0" lvl="0" marL="0" marR="0" rtl="0" algn="r">
              <a:lnSpc>
                <a:spcPct val="115000"/>
              </a:lnSpc>
              <a:spcBef>
                <a:spcPts val="0"/>
              </a:spcBef>
              <a:spcAft>
                <a:spcPts val="0"/>
              </a:spcAft>
              <a:buNone/>
            </a:pPr>
            <a:r>
              <a:t/>
            </a:r>
            <a:endParaRPr sz="900">
              <a:solidFill>
                <a:srgbClr val="303030"/>
              </a:solidFill>
              <a:highlight>
                <a:srgbClr val="FFFFFF"/>
              </a:highlight>
              <a:latin typeface="Open Sans"/>
              <a:ea typeface="Open Sans"/>
              <a:cs typeface="Open Sans"/>
              <a:sym typeface="Open Sans"/>
            </a:endParaRPr>
          </a:p>
          <a:p>
            <a:pPr indent="0" lvl="0" marL="0" marR="0" rtl="0" algn="r">
              <a:lnSpc>
                <a:spcPct val="115000"/>
              </a:lnSpc>
              <a:spcBef>
                <a:spcPts val="0"/>
              </a:spcBef>
              <a:spcAft>
                <a:spcPts val="0"/>
              </a:spcAft>
              <a:buNone/>
            </a:pPr>
            <a:r>
              <a:t/>
            </a:r>
            <a:endParaRPr sz="900">
              <a:solidFill>
                <a:srgbClr val="303030"/>
              </a:solidFill>
              <a:highlight>
                <a:srgbClr val="FFFFFF"/>
              </a:highlight>
              <a:latin typeface="Open Sans"/>
              <a:ea typeface="Open Sans"/>
              <a:cs typeface="Open Sans"/>
              <a:sym typeface="Open Sans"/>
            </a:endParaRPr>
          </a:p>
          <a:p>
            <a:pPr indent="-137201" lvl="0" marL="172800" marR="0" rtl="0" algn="r">
              <a:lnSpc>
                <a:spcPct val="115000"/>
              </a:lnSpc>
              <a:spcBef>
                <a:spcPts val="0"/>
              </a:spcBef>
              <a:spcAft>
                <a:spcPts val="0"/>
              </a:spcAft>
              <a:buClr>
                <a:srgbClr val="2F85C7"/>
              </a:buClr>
              <a:buSzPts val="800"/>
              <a:buFont typeface="Open Sans"/>
              <a:buAutoNum type="arabicPeriod"/>
            </a:pPr>
            <a:r>
              <a:rPr b="1" lang="es" sz="900">
                <a:solidFill>
                  <a:srgbClr val="303030"/>
                </a:solidFill>
                <a:highlight>
                  <a:srgbClr val="FFFFFF"/>
                </a:highlight>
                <a:latin typeface="Open Sans"/>
                <a:ea typeface="Open Sans"/>
                <a:cs typeface="Open Sans"/>
                <a:sym typeface="Open Sans"/>
              </a:rPr>
              <a:t>Cambio relacional</a:t>
            </a:r>
            <a:endParaRPr b="1" sz="900">
              <a:solidFill>
                <a:srgbClr val="303030"/>
              </a:solidFill>
              <a:highlight>
                <a:srgbClr val="FFFFFF"/>
              </a:highlight>
              <a:latin typeface="Open Sans"/>
              <a:ea typeface="Open Sans"/>
              <a:cs typeface="Open Sans"/>
              <a:sym typeface="Open Sans"/>
            </a:endParaRPr>
          </a:p>
          <a:p>
            <a:pPr indent="0" lvl="0" marL="0" marR="0" rtl="0" algn="r">
              <a:lnSpc>
                <a:spcPct val="115000"/>
              </a:lnSpc>
              <a:spcBef>
                <a:spcPts val="0"/>
              </a:spcBef>
              <a:spcAft>
                <a:spcPts val="0"/>
              </a:spcAft>
              <a:buNone/>
            </a:pPr>
            <a:r>
              <a:rPr lang="es" sz="900">
                <a:solidFill>
                  <a:srgbClr val="303030"/>
                </a:solidFill>
                <a:highlight>
                  <a:srgbClr val="FFFFFF"/>
                </a:highlight>
                <a:latin typeface="Open Sans"/>
                <a:ea typeface="Open Sans"/>
                <a:cs typeface="Open Sans"/>
                <a:sym typeface="Open Sans"/>
              </a:rPr>
              <a:t>(</a:t>
            </a:r>
            <a:r>
              <a:rPr lang="es" sz="900">
                <a:solidFill>
                  <a:srgbClr val="303030"/>
                </a:solidFill>
                <a:highlight>
                  <a:srgbClr val="FFFFFF"/>
                </a:highlight>
                <a:latin typeface="Open Sans"/>
                <a:ea typeface="Open Sans"/>
                <a:cs typeface="Open Sans"/>
                <a:sym typeface="Open Sans"/>
              </a:rPr>
              <a:t>semi explícito</a:t>
            </a:r>
            <a:r>
              <a:rPr lang="es" sz="900">
                <a:solidFill>
                  <a:srgbClr val="303030"/>
                </a:solidFill>
                <a:highlight>
                  <a:srgbClr val="FFFFFF"/>
                </a:highlight>
                <a:latin typeface="Open Sans"/>
                <a:ea typeface="Open Sans"/>
                <a:cs typeface="Open Sans"/>
                <a:sym typeface="Open Sans"/>
              </a:rPr>
              <a:t>)</a:t>
            </a:r>
            <a:endParaRPr sz="900">
              <a:solidFill>
                <a:srgbClr val="303030"/>
              </a:solidFill>
              <a:highlight>
                <a:srgbClr val="FFFFFF"/>
              </a:highlight>
              <a:latin typeface="Open Sans"/>
              <a:ea typeface="Open Sans"/>
              <a:cs typeface="Open Sans"/>
              <a:sym typeface="Open Sans"/>
            </a:endParaRPr>
          </a:p>
          <a:p>
            <a:pPr indent="0" lvl="0" marL="0" marR="0" rtl="0" algn="r">
              <a:lnSpc>
                <a:spcPct val="115000"/>
              </a:lnSpc>
              <a:spcBef>
                <a:spcPts val="0"/>
              </a:spcBef>
              <a:spcAft>
                <a:spcPts val="0"/>
              </a:spcAft>
              <a:buNone/>
            </a:pPr>
            <a:r>
              <a:t/>
            </a:r>
            <a:endParaRPr sz="900">
              <a:solidFill>
                <a:srgbClr val="303030"/>
              </a:solidFill>
              <a:highlight>
                <a:srgbClr val="FFFFFF"/>
              </a:highlight>
              <a:latin typeface="Open Sans"/>
              <a:ea typeface="Open Sans"/>
              <a:cs typeface="Open Sans"/>
              <a:sym typeface="Open Sans"/>
            </a:endParaRPr>
          </a:p>
          <a:p>
            <a:pPr indent="0" lvl="0" marL="0" marR="0" rtl="0" algn="l">
              <a:lnSpc>
                <a:spcPct val="115000"/>
              </a:lnSpc>
              <a:spcBef>
                <a:spcPts val="0"/>
              </a:spcBef>
              <a:spcAft>
                <a:spcPts val="0"/>
              </a:spcAft>
              <a:buNone/>
            </a:pPr>
            <a:r>
              <a:t/>
            </a:r>
            <a:endParaRPr sz="900">
              <a:solidFill>
                <a:srgbClr val="303030"/>
              </a:solidFill>
              <a:highlight>
                <a:srgbClr val="FFFFFF"/>
              </a:highlight>
              <a:latin typeface="Open Sans"/>
              <a:ea typeface="Open Sans"/>
              <a:cs typeface="Open Sans"/>
              <a:sym typeface="Open Sans"/>
            </a:endParaRPr>
          </a:p>
          <a:p>
            <a:pPr indent="-137201" lvl="0" marL="172800" marR="0" rtl="0" algn="r">
              <a:lnSpc>
                <a:spcPct val="115000"/>
              </a:lnSpc>
              <a:spcBef>
                <a:spcPts val="0"/>
              </a:spcBef>
              <a:spcAft>
                <a:spcPts val="0"/>
              </a:spcAft>
              <a:buClr>
                <a:srgbClr val="2F85C7"/>
              </a:buClr>
              <a:buSzPts val="800"/>
              <a:buFont typeface="Open Sans"/>
              <a:buAutoNum type="arabicPeriod"/>
            </a:pPr>
            <a:r>
              <a:rPr b="1" lang="es" sz="900">
                <a:solidFill>
                  <a:srgbClr val="303030"/>
                </a:solidFill>
                <a:highlight>
                  <a:srgbClr val="FFFFFF"/>
                </a:highlight>
                <a:latin typeface="Open Sans"/>
                <a:ea typeface="Open Sans"/>
                <a:cs typeface="Open Sans"/>
                <a:sym typeface="Open Sans"/>
              </a:rPr>
              <a:t>Cambio transformador</a:t>
            </a:r>
            <a:endParaRPr b="1" sz="900">
              <a:solidFill>
                <a:srgbClr val="303030"/>
              </a:solidFill>
              <a:highlight>
                <a:srgbClr val="FFFFFF"/>
              </a:highlight>
              <a:latin typeface="Open Sans"/>
              <a:ea typeface="Open Sans"/>
              <a:cs typeface="Open Sans"/>
              <a:sym typeface="Open Sans"/>
            </a:endParaRPr>
          </a:p>
          <a:p>
            <a:pPr indent="0" lvl="0" marL="0" marR="0" rtl="0" algn="r">
              <a:lnSpc>
                <a:spcPct val="115000"/>
              </a:lnSpc>
              <a:spcBef>
                <a:spcPts val="0"/>
              </a:spcBef>
              <a:spcAft>
                <a:spcPts val="0"/>
              </a:spcAft>
              <a:buNone/>
            </a:pPr>
            <a:r>
              <a:rPr lang="es" sz="900">
                <a:solidFill>
                  <a:srgbClr val="303030"/>
                </a:solidFill>
                <a:highlight>
                  <a:srgbClr val="FFFFFF"/>
                </a:highlight>
                <a:latin typeface="Open Sans"/>
                <a:ea typeface="Open Sans"/>
                <a:cs typeface="Open Sans"/>
                <a:sym typeface="Open Sans"/>
              </a:rPr>
              <a:t>(implícito)</a:t>
            </a:r>
            <a:endParaRPr sz="900">
              <a:solidFill>
                <a:srgbClr val="303030"/>
              </a:solidFill>
              <a:highlight>
                <a:srgbClr val="FFFFFF"/>
              </a:highlight>
              <a:latin typeface="Open Sans"/>
              <a:ea typeface="Open Sans"/>
              <a:cs typeface="Open Sans"/>
              <a:sym typeface="Open Sans"/>
            </a:endParaRPr>
          </a:p>
        </p:txBody>
      </p:sp>
      <p:cxnSp>
        <p:nvCxnSpPr>
          <p:cNvPr id="328" name="Google Shape;328;p49"/>
          <p:cNvCxnSpPr/>
          <p:nvPr/>
        </p:nvCxnSpPr>
        <p:spPr>
          <a:xfrm>
            <a:off x="6060425" y="3107733"/>
            <a:ext cx="2638800" cy="0"/>
          </a:xfrm>
          <a:prstGeom prst="straightConnector1">
            <a:avLst/>
          </a:prstGeom>
          <a:noFill/>
          <a:ln cap="flat" cmpd="sng" w="9525">
            <a:solidFill>
              <a:srgbClr val="2F85C7"/>
            </a:solidFill>
            <a:prstDash val="solid"/>
            <a:round/>
            <a:headEnd len="med" w="med" type="none"/>
            <a:tailEnd len="med" w="med" type="none"/>
          </a:ln>
        </p:spPr>
      </p:cxnSp>
      <p:cxnSp>
        <p:nvCxnSpPr>
          <p:cNvPr id="329" name="Google Shape;329;p49"/>
          <p:cNvCxnSpPr/>
          <p:nvPr/>
        </p:nvCxnSpPr>
        <p:spPr>
          <a:xfrm>
            <a:off x="5463600" y="3758808"/>
            <a:ext cx="3235500" cy="0"/>
          </a:xfrm>
          <a:prstGeom prst="straightConnector1">
            <a:avLst/>
          </a:prstGeom>
          <a:noFill/>
          <a:ln cap="flat" cmpd="sng" w="9525">
            <a:solidFill>
              <a:srgbClr val="2F85C7"/>
            </a:solidFill>
            <a:prstDash val="solid"/>
            <a:round/>
            <a:headEnd len="med" w="med" type="none"/>
            <a:tailEnd len="med" w="med" type="none"/>
          </a:ln>
        </p:spPr>
      </p:cxnSp>
      <p:cxnSp>
        <p:nvCxnSpPr>
          <p:cNvPr id="330" name="Google Shape;330;p49"/>
          <p:cNvCxnSpPr/>
          <p:nvPr/>
        </p:nvCxnSpPr>
        <p:spPr>
          <a:xfrm flipH="1" rot="10800000">
            <a:off x="2598875" y="3107750"/>
            <a:ext cx="3597300" cy="12000"/>
          </a:xfrm>
          <a:prstGeom prst="straightConnector1">
            <a:avLst/>
          </a:prstGeom>
          <a:noFill/>
          <a:ln cap="flat" cmpd="sng" w="9525">
            <a:solidFill>
              <a:schemeClr val="lt1"/>
            </a:solidFill>
            <a:prstDash val="solid"/>
            <a:round/>
            <a:headEnd len="med" w="med" type="none"/>
            <a:tailEnd len="med" w="med" type="none"/>
          </a:ln>
        </p:spPr>
      </p:cxnSp>
      <p:cxnSp>
        <p:nvCxnSpPr>
          <p:cNvPr id="331" name="Google Shape;331;p49"/>
          <p:cNvCxnSpPr/>
          <p:nvPr/>
        </p:nvCxnSpPr>
        <p:spPr>
          <a:xfrm flipH="1" rot="10800000">
            <a:off x="1885142" y="3764226"/>
            <a:ext cx="3597300" cy="12000"/>
          </a:xfrm>
          <a:prstGeom prst="straightConnector1">
            <a:avLst/>
          </a:prstGeom>
          <a:noFill/>
          <a:ln cap="flat" cmpd="sng" w="9525">
            <a:solidFill>
              <a:schemeClr val="lt1"/>
            </a:solidFill>
            <a:prstDash val="solid"/>
            <a:round/>
            <a:headEnd len="med" w="med" type="none"/>
            <a:tailEnd len="med" w="med" type="none"/>
          </a:ln>
        </p:spPr>
      </p:cxnSp>
      <p:pic>
        <p:nvPicPr>
          <p:cNvPr id="332" name="Google Shape;332;p49" title="AEF_asociación_española_de_fundaciones.png"/>
          <p:cNvPicPr preferRelativeResize="0"/>
          <p:nvPr/>
        </p:nvPicPr>
        <p:blipFill>
          <a:blip r:embed="rId4">
            <a:alphaModFix/>
          </a:blip>
          <a:stretch>
            <a:fillRect/>
          </a:stretch>
        </p:blipFill>
        <p:spPr>
          <a:xfrm>
            <a:off x="7994216" y="444900"/>
            <a:ext cx="704882" cy="479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0"/>
          <p:cNvSpPr txBox="1"/>
          <p:nvPr/>
        </p:nvSpPr>
        <p:spPr>
          <a:xfrm>
            <a:off x="450000" y="444900"/>
            <a:ext cx="6174600" cy="1100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Filantropía hoy : hacia el cambio sistémico</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¿Cómo se consigue un </a:t>
            </a:r>
            <a:endParaRPr sz="3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cambio sistémico? </a:t>
            </a:r>
            <a:endParaRPr sz="3000">
              <a:solidFill>
                <a:srgbClr val="2F85C7"/>
              </a:solidFill>
              <a:latin typeface="Raleway Black"/>
              <a:ea typeface="Raleway Black"/>
              <a:cs typeface="Raleway Black"/>
              <a:sym typeface="Raleway Black"/>
            </a:endParaRPr>
          </a:p>
        </p:txBody>
      </p:sp>
      <p:sp>
        <p:nvSpPr>
          <p:cNvPr id="338" name="Google Shape;338;p50"/>
          <p:cNvSpPr txBox="1"/>
          <p:nvPr/>
        </p:nvSpPr>
        <p:spPr>
          <a:xfrm>
            <a:off x="454275" y="1760500"/>
            <a:ext cx="8241600" cy="684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b="1" lang="es" sz="1000">
                <a:solidFill>
                  <a:srgbClr val="2F85C7"/>
                </a:solidFill>
                <a:highlight>
                  <a:schemeClr val="lt1"/>
                </a:highlight>
                <a:latin typeface="Open Sans"/>
                <a:ea typeface="Open Sans"/>
                <a:cs typeface="Open Sans"/>
                <a:sym typeface="Open Sans"/>
              </a:rPr>
              <a:t>Este modelo</a:t>
            </a:r>
            <a:r>
              <a:rPr lang="es" sz="1000">
                <a:solidFill>
                  <a:srgbClr val="2F85C7"/>
                </a:solidFill>
                <a:highlight>
                  <a:schemeClr val="lt1"/>
                </a:highlight>
                <a:latin typeface="Open Sans"/>
                <a:ea typeface="Open Sans"/>
                <a:cs typeface="Open Sans"/>
                <a:sym typeface="Open Sans"/>
              </a:rPr>
              <a:t> pretende ayudar a las organizaciones a diagnosticar en qué nivel están interviniendo para resolver un problema social. Este modelo organiza las </a:t>
            </a:r>
            <a:r>
              <a:rPr b="1" lang="es" sz="1000">
                <a:solidFill>
                  <a:srgbClr val="2F85C7"/>
                </a:solidFill>
                <a:highlight>
                  <a:schemeClr val="lt1"/>
                </a:highlight>
                <a:latin typeface="Open Sans"/>
                <a:ea typeface="Open Sans"/>
                <a:cs typeface="Open Sans"/>
                <a:sym typeface="Open Sans"/>
              </a:rPr>
              <a:t>6 condiciones </a:t>
            </a:r>
            <a:r>
              <a:rPr lang="es" sz="1000">
                <a:solidFill>
                  <a:srgbClr val="2F85C7"/>
                </a:solidFill>
                <a:highlight>
                  <a:schemeClr val="lt1"/>
                </a:highlight>
                <a:latin typeface="Open Sans"/>
                <a:ea typeface="Open Sans"/>
                <a:cs typeface="Open Sans"/>
                <a:sym typeface="Open Sans"/>
              </a:rPr>
              <a:t>agrupadas en </a:t>
            </a:r>
            <a:r>
              <a:rPr b="1" lang="es" sz="1000">
                <a:solidFill>
                  <a:srgbClr val="2F85C7"/>
                </a:solidFill>
                <a:highlight>
                  <a:schemeClr val="lt1"/>
                </a:highlight>
                <a:latin typeface="Open Sans"/>
                <a:ea typeface="Open Sans"/>
                <a:cs typeface="Open Sans"/>
                <a:sym typeface="Open Sans"/>
              </a:rPr>
              <a:t>tres niveles de visibilidad y profundidad</a:t>
            </a:r>
            <a:r>
              <a:rPr lang="es" sz="1000">
                <a:solidFill>
                  <a:srgbClr val="2F85C7"/>
                </a:solidFill>
                <a:highlight>
                  <a:schemeClr val="lt1"/>
                </a:highlight>
                <a:latin typeface="Open Sans"/>
                <a:ea typeface="Open Sans"/>
                <a:cs typeface="Open Sans"/>
                <a:sym typeface="Open Sans"/>
              </a:rPr>
              <a:t>, que van desde lo más evidente hasta las causas raíz más profundas. Para que una fundación sea realmente una palanca de cambio, debe intervenir en tres niveles de visibilidad y profundidad.</a:t>
            </a:r>
            <a:endParaRPr sz="1000">
              <a:solidFill>
                <a:srgbClr val="0070C0"/>
              </a:solidFill>
              <a:highlight>
                <a:srgbClr val="FFFFFF"/>
              </a:highlight>
              <a:latin typeface="Open Sans"/>
              <a:ea typeface="Open Sans"/>
              <a:cs typeface="Open Sans"/>
              <a:sym typeface="Open Sans"/>
            </a:endParaRPr>
          </a:p>
        </p:txBody>
      </p:sp>
      <p:sp>
        <p:nvSpPr>
          <p:cNvPr id="339" name="Google Shape;339;p50"/>
          <p:cNvSpPr txBox="1"/>
          <p:nvPr/>
        </p:nvSpPr>
        <p:spPr>
          <a:xfrm>
            <a:off x="4803875" y="2660288"/>
            <a:ext cx="3895200" cy="20502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s" sz="900">
                <a:solidFill>
                  <a:srgbClr val="2F85C7"/>
                </a:solidFill>
                <a:highlight>
                  <a:schemeClr val="lt1"/>
                </a:highlight>
                <a:latin typeface="Open Sans"/>
                <a:ea typeface="Open Sans"/>
                <a:cs typeface="Open Sans"/>
                <a:sym typeface="Open Sans"/>
              </a:rPr>
              <a:t>B. Cambios Relacionales (Nivel semi-explícito)</a:t>
            </a:r>
            <a:endParaRPr b="1" sz="900">
              <a:solidFill>
                <a:srgbClr val="303030"/>
              </a:solidFill>
              <a:highlight>
                <a:schemeClr val="lt1"/>
              </a:highlight>
              <a:latin typeface="Open Sans"/>
              <a:ea typeface="Open Sans"/>
              <a:cs typeface="Open Sans"/>
              <a:sym typeface="Open Sans"/>
            </a:endParaRPr>
          </a:p>
          <a:p>
            <a:pPr indent="0" lvl="0" marL="0" rtl="0" algn="l">
              <a:lnSpc>
                <a:spcPct val="115000"/>
              </a:lnSpc>
              <a:spcBef>
                <a:spcPts val="0"/>
              </a:spcBef>
              <a:spcAft>
                <a:spcPts val="0"/>
              </a:spcAft>
              <a:buNone/>
            </a:pPr>
            <a:r>
              <a:rPr lang="es" sz="900">
                <a:solidFill>
                  <a:srgbClr val="303030"/>
                </a:solidFill>
                <a:highlight>
                  <a:schemeClr val="lt1"/>
                </a:highlight>
                <a:latin typeface="Open Sans"/>
                <a:ea typeface="Open Sans"/>
                <a:cs typeface="Open Sans"/>
                <a:sym typeface="Open Sans"/>
              </a:rPr>
              <a:t>Este nivel es menos obvio pero fundamental, ya que se centra en cómo interactúan los actores del sistema.</a:t>
            </a:r>
            <a:endParaRPr sz="900">
              <a:solidFill>
                <a:srgbClr val="303030"/>
              </a:solidFill>
              <a:highlight>
                <a:schemeClr val="lt1"/>
              </a:highlight>
              <a:latin typeface="Open Sans"/>
              <a:ea typeface="Open Sans"/>
              <a:cs typeface="Open Sans"/>
              <a:sym typeface="Open Sans"/>
            </a:endParaRPr>
          </a:p>
          <a:p>
            <a:pPr indent="0" lvl="0" marL="0" rtl="0" algn="l">
              <a:lnSpc>
                <a:spcPct val="115000"/>
              </a:lnSpc>
              <a:spcBef>
                <a:spcPts val="0"/>
              </a:spcBef>
              <a:spcAft>
                <a:spcPts val="900"/>
              </a:spcAft>
              <a:buNone/>
            </a:pPr>
            <a:r>
              <a:rPr b="1" lang="es" sz="900">
                <a:solidFill>
                  <a:srgbClr val="303030"/>
                </a:solidFill>
                <a:highlight>
                  <a:schemeClr val="lt1"/>
                </a:highlight>
                <a:latin typeface="Open Sans"/>
                <a:ea typeface="Open Sans"/>
                <a:cs typeface="Open Sans"/>
                <a:sym typeface="Open Sans"/>
              </a:rPr>
              <a:t>4. Relaciones y conexiones:</a:t>
            </a:r>
            <a:r>
              <a:rPr lang="es" sz="900">
                <a:solidFill>
                  <a:srgbClr val="303030"/>
                </a:solidFill>
                <a:highlight>
                  <a:schemeClr val="lt1"/>
                </a:highlight>
                <a:latin typeface="Open Sans"/>
                <a:ea typeface="Open Sans"/>
                <a:cs typeface="Open Sans"/>
                <a:sym typeface="Open Sans"/>
              </a:rPr>
              <a:t> se enfoca en la calidad de los vínculos entre las personas y las organizaciones. El cambio sistémico requiere fortalecer el </a:t>
            </a:r>
            <a:r>
              <a:rPr b="1" lang="es" sz="900">
                <a:solidFill>
                  <a:srgbClr val="303030"/>
                </a:solidFill>
                <a:highlight>
                  <a:schemeClr val="lt1"/>
                </a:highlight>
                <a:latin typeface="Open Sans"/>
                <a:ea typeface="Open Sans"/>
                <a:cs typeface="Open Sans"/>
                <a:sym typeface="Open Sans"/>
              </a:rPr>
              <a:t>networking</a:t>
            </a:r>
            <a:r>
              <a:rPr lang="es" sz="900">
                <a:solidFill>
                  <a:srgbClr val="303030"/>
                </a:solidFill>
                <a:highlight>
                  <a:schemeClr val="lt1"/>
                </a:highlight>
                <a:latin typeface="Open Sans"/>
                <a:ea typeface="Open Sans"/>
                <a:cs typeface="Open Sans"/>
                <a:sym typeface="Open Sans"/>
              </a:rPr>
              <a:t> y el intercambio de conocimientos para evitar la duplicidad de esfuerzos y recursos.                                                                   </a:t>
            </a:r>
            <a:r>
              <a:rPr b="1" lang="es" sz="900">
                <a:solidFill>
                  <a:srgbClr val="303030"/>
                </a:solidFill>
                <a:highlight>
                  <a:schemeClr val="lt1"/>
                </a:highlight>
                <a:latin typeface="Open Sans"/>
                <a:ea typeface="Open Sans"/>
                <a:cs typeface="Open Sans"/>
                <a:sym typeface="Open Sans"/>
              </a:rPr>
              <a:t>5. Dinámicas de poder:</a:t>
            </a:r>
            <a:r>
              <a:rPr lang="es" sz="900">
                <a:solidFill>
                  <a:srgbClr val="303030"/>
                </a:solidFill>
                <a:highlight>
                  <a:schemeClr val="lt1"/>
                </a:highlight>
                <a:latin typeface="Open Sans"/>
                <a:ea typeface="Open Sans"/>
                <a:cs typeface="Open Sans"/>
                <a:sym typeface="Open Sans"/>
              </a:rPr>
              <a:t> analiza quién tiene el mando y cómo se ejerce. En la filantropía, se reconoce que existe una asimetría inherente entre el donante y el beneficiario. El objetivo sistémico es avanzar hacia la </a:t>
            </a:r>
            <a:r>
              <a:rPr b="1" lang="es" sz="900">
                <a:solidFill>
                  <a:srgbClr val="303030"/>
                </a:solidFill>
                <a:highlight>
                  <a:schemeClr val="lt1"/>
                </a:highlight>
                <a:latin typeface="Open Sans"/>
                <a:ea typeface="Open Sans"/>
                <a:cs typeface="Open Sans"/>
                <a:sym typeface="Open Sans"/>
              </a:rPr>
              <a:t>horizontalidad</a:t>
            </a:r>
            <a:r>
              <a:rPr lang="es" sz="900">
                <a:solidFill>
                  <a:srgbClr val="303030"/>
                </a:solidFill>
                <a:highlight>
                  <a:schemeClr val="lt1"/>
                </a:highlight>
                <a:latin typeface="Open Sans"/>
                <a:ea typeface="Open Sans"/>
                <a:cs typeface="Open Sans"/>
                <a:sym typeface="Open Sans"/>
              </a:rPr>
              <a:t>, creando "espacios seguros" y de confianza donde las entidades puedan ser honestas sobre sus retos, sin temor a perder la financiación.</a:t>
            </a:r>
            <a:endParaRPr b="1" sz="900">
              <a:solidFill>
                <a:srgbClr val="303030"/>
              </a:solidFill>
              <a:highlight>
                <a:srgbClr val="FFFFFF"/>
              </a:highlight>
              <a:latin typeface="Open Sans"/>
              <a:ea typeface="Open Sans"/>
              <a:cs typeface="Open Sans"/>
              <a:sym typeface="Open Sans"/>
            </a:endParaRPr>
          </a:p>
        </p:txBody>
      </p:sp>
      <p:sp>
        <p:nvSpPr>
          <p:cNvPr id="340" name="Google Shape;340;p50"/>
          <p:cNvSpPr txBox="1"/>
          <p:nvPr/>
        </p:nvSpPr>
        <p:spPr>
          <a:xfrm>
            <a:off x="450000" y="2660288"/>
            <a:ext cx="3895200" cy="1890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s" sz="900">
                <a:solidFill>
                  <a:srgbClr val="2F85C7"/>
                </a:solidFill>
                <a:highlight>
                  <a:schemeClr val="lt1"/>
                </a:highlight>
                <a:latin typeface="Open Sans"/>
                <a:ea typeface="Open Sans"/>
                <a:cs typeface="Open Sans"/>
                <a:sym typeface="Open Sans"/>
              </a:rPr>
              <a:t>A. Cambios Estructurales (Nivel explícito)</a:t>
            </a:r>
            <a:endParaRPr b="1" sz="900">
              <a:solidFill>
                <a:srgbClr val="303030"/>
              </a:solidFill>
              <a:highlight>
                <a:schemeClr val="lt1"/>
              </a:highlight>
              <a:latin typeface="Open Sans"/>
              <a:ea typeface="Open Sans"/>
              <a:cs typeface="Open Sans"/>
              <a:sym typeface="Open Sans"/>
            </a:endParaRPr>
          </a:p>
          <a:p>
            <a:pPr indent="0" lvl="0" marL="0" rtl="0" algn="l">
              <a:lnSpc>
                <a:spcPct val="115000"/>
              </a:lnSpc>
              <a:spcBef>
                <a:spcPts val="0"/>
              </a:spcBef>
              <a:spcAft>
                <a:spcPts val="0"/>
              </a:spcAft>
              <a:buNone/>
            </a:pPr>
            <a:r>
              <a:rPr lang="es" sz="900">
                <a:solidFill>
                  <a:srgbClr val="303030"/>
                </a:solidFill>
                <a:highlight>
                  <a:schemeClr val="lt1"/>
                </a:highlight>
                <a:latin typeface="Open Sans"/>
                <a:ea typeface="Open Sans"/>
                <a:cs typeface="Open Sans"/>
                <a:sym typeface="Open Sans"/>
              </a:rPr>
              <a:t>Son los aspectos más visibles del sistema, los que a menudo se encuentran en memorias anuales o reglamentos institucionales.</a:t>
            </a:r>
            <a:endParaRPr sz="900">
              <a:solidFill>
                <a:srgbClr val="303030"/>
              </a:solidFill>
              <a:highlight>
                <a:schemeClr val="lt1"/>
              </a:highlight>
              <a:latin typeface="Open Sans"/>
              <a:ea typeface="Open Sans"/>
              <a:cs typeface="Open Sans"/>
              <a:sym typeface="Open Sans"/>
            </a:endParaRPr>
          </a:p>
          <a:p>
            <a:pPr indent="0" lvl="0" marL="0" rtl="0" algn="l">
              <a:lnSpc>
                <a:spcPct val="115000"/>
              </a:lnSpc>
              <a:spcBef>
                <a:spcPts val="0"/>
              </a:spcBef>
              <a:spcAft>
                <a:spcPts val="0"/>
              </a:spcAft>
              <a:buNone/>
            </a:pPr>
            <a:r>
              <a:rPr b="1" lang="es" sz="900">
                <a:solidFill>
                  <a:srgbClr val="303030"/>
                </a:solidFill>
                <a:highlight>
                  <a:schemeClr val="lt1"/>
                </a:highlight>
                <a:latin typeface="Open Sans"/>
                <a:ea typeface="Open Sans"/>
                <a:cs typeface="Open Sans"/>
                <a:sym typeface="Open Sans"/>
              </a:rPr>
              <a:t>1. Políticas:</a:t>
            </a:r>
            <a:r>
              <a:rPr lang="es" sz="900">
                <a:solidFill>
                  <a:srgbClr val="303030"/>
                </a:solidFill>
                <a:highlight>
                  <a:schemeClr val="lt1"/>
                </a:highlight>
                <a:latin typeface="Open Sans"/>
                <a:ea typeface="Open Sans"/>
                <a:cs typeface="Open Sans"/>
                <a:sym typeface="Open Sans"/>
              </a:rPr>
              <a:t> se refiere a las leyes, normativas, prioridades y regulaciones gubernamentales o institucionales que guían la actuación de los diversos actores en un sistema.</a:t>
            </a:r>
            <a:endParaRPr sz="900">
              <a:solidFill>
                <a:srgbClr val="303030"/>
              </a:solidFill>
              <a:highlight>
                <a:schemeClr val="lt1"/>
              </a:highlight>
              <a:latin typeface="Open Sans"/>
              <a:ea typeface="Open Sans"/>
              <a:cs typeface="Open Sans"/>
              <a:sym typeface="Open Sans"/>
            </a:endParaRPr>
          </a:p>
          <a:p>
            <a:pPr indent="0" lvl="0" marL="0" rtl="0" algn="l">
              <a:lnSpc>
                <a:spcPct val="115000"/>
              </a:lnSpc>
              <a:spcBef>
                <a:spcPts val="0"/>
              </a:spcBef>
              <a:spcAft>
                <a:spcPts val="0"/>
              </a:spcAft>
              <a:buNone/>
            </a:pPr>
            <a:r>
              <a:rPr b="1" lang="es" sz="900">
                <a:solidFill>
                  <a:srgbClr val="303030"/>
                </a:solidFill>
                <a:highlight>
                  <a:schemeClr val="lt1"/>
                </a:highlight>
                <a:latin typeface="Open Sans"/>
                <a:ea typeface="Open Sans"/>
                <a:cs typeface="Open Sans"/>
                <a:sym typeface="Open Sans"/>
              </a:rPr>
              <a:t>2. Prácticas:</a:t>
            </a:r>
            <a:r>
              <a:rPr lang="es" sz="900">
                <a:solidFill>
                  <a:srgbClr val="303030"/>
                </a:solidFill>
                <a:highlight>
                  <a:schemeClr val="lt1"/>
                </a:highlight>
                <a:latin typeface="Open Sans"/>
                <a:ea typeface="Open Sans"/>
                <a:cs typeface="Open Sans"/>
                <a:sym typeface="Open Sans"/>
              </a:rPr>
              <a:t> son los conjuntos de actuaciones, procedimientos y valores que las instituciones y fundaciones llevan a cabo de forma recurrente en su trabajo diario.</a:t>
            </a:r>
            <a:endParaRPr sz="900">
              <a:solidFill>
                <a:srgbClr val="303030"/>
              </a:solidFill>
              <a:highlight>
                <a:schemeClr val="lt1"/>
              </a:highlight>
              <a:latin typeface="Open Sans"/>
              <a:ea typeface="Open Sans"/>
              <a:cs typeface="Open Sans"/>
              <a:sym typeface="Open Sans"/>
            </a:endParaRPr>
          </a:p>
          <a:p>
            <a:pPr indent="0" lvl="0" marL="0" rtl="0" algn="l">
              <a:lnSpc>
                <a:spcPct val="115000"/>
              </a:lnSpc>
              <a:spcBef>
                <a:spcPts val="0"/>
              </a:spcBef>
              <a:spcAft>
                <a:spcPts val="0"/>
              </a:spcAft>
              <a:buNone/>
            </a:pPr>
            <a:r>
              <a:rPr b="1" lang="es" sz="900">
                <a:solidFill>
                  <a:srgbClr val="303030"/>
                </a:solidFill>
                <a:highlight>
                  <a:schemeClr val="lt1"/>
                </a:highlight>
                <a:latin typeface="Open Sans"/>
                <a:ea typeface="Open Sans"/>
                <a:cs typeface="Open Sans"/>
                <a:sym typeface="Open Sans"/>
              </a:rPr>
              <a:t>3. Flujos de recursos:</a:t>
            </a:r>
            <a:r>
              <a:rPr lang="es" sz="900">
                <a:solidFill>
                  <a:srgbClr val="303030"/>
                </a:solidFill>
                <a:highlight>
                  <a:schemeClr val="lt1"/>
                </a:highlight>
                <a:latin typeface="Open Sans"/>
                <a:ea typeface="Open Sans"/>
                <a:cs typeface="Open Sans"/>
                <a:sym typeface="Open Sans"/>
              </a:rPr>
              <a:t> cómo se distribuye y utiliza no solo el dinero, sino también el </a:t>
            </a:r>
            <a:r>
              <a:rPr b="1" lang="es" sz="900">
                <a:solidFill>
                  <a:srgbClr val="303030"/>
                </a:solidFill>
                <a:highlight>
                  <a:schemeClr val="lt1"/>
                </a:highlight>
                <a:latin typeface="Open Sans"/>
                <a:ea typeface="Open Sans"/>
                <a:cs typeface="Open Sans"/>
                <a:sym typeface="Open Sans"/>
              </a:rPr>
              <a:t>talento humano</a:t>
            </a:r>
            <a:r>
              <a:rPr lang="es" sz="900">
                <a:solidFill>
                  <a:srgbClr val="303030"/>
                </a:solidFill>
                <a:highlight>
                  <a:schemeClr val="lt1"/>
                </a:highlight>
                <a:latin typeface="Open Sans"/>
                <a:ea typeface="Open Sans"/>
                <a:cs typeface="Open Sans"/>
                <a:sym typeface="Open Sans"/>
              </a:rPr>
              <a:t>, el conocimiento experto y la información dentro del sistema.</a:t>
            </a:r>
            <a:endParaRPr b="1" sz="900">
              <a:solidFill>
                <a:srgbClr val="303030"/>
              </a:solidFill>
              <a:highlight>
                <a:srgbClr val="FFFFFF"/>
              </a:highlight>
              <a:latin typeface="Open Sans"/>
              <a:ea typeface="Open Sans"/>
              <a:cs typeface="Open Sans"/>
              <a:sym typeface="Open Sans"/>
            </a:endParaRPr>
          </a:p>
        </p:txBody>
      </p:sp>
      <p:pic>
        <p:nvPicPr>
          <p:cNvPr id="341" name="Google Shape;341;p50"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1"/>
          <p:cNvSpPr txBox="1"/>
          <p:nvPr/>
        </p:nvSpPr>
        <p:spPr>
          <a:xfrm>
            <a:off x="450000" y="1002650"/>
            <a:ext cx="6174600" cy="1100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Filantropía hoy : hacia el cambio sistémico</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¿Cómo se consigue un </a:t>
            </a:r>
            <a:endParaRPr sz="3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cambio sistémico? </a:t>
            </a:r>
            <a:endParaRPr sz="3000">
              <a:solidFill>
                <a:srgbClr val="2F85C7"/>
              </a:solidFill>
              <a:latin typeface="Raleway Black"/>
              <a:ea typeface="Raleway Black"/>
              <a:cs typeface="Raleway Black"/>
              <a:sym typeface="Raleway Black"/>
            </a:endParaRPr>
          </a:p>
        </p:txBody>
      </p:sp>
      <p:sp>
        <p:nvSpPr>
          <p:cNvPr id="347" name="Google Shape;347;p51"/>
          <p:cNvSpPr txBox="1"/>
          <p:nvPr/>
        </p:nvSpPr>
        <p:spPr>
          <a:xfrm>
            <a:off x="4803875" y="2453038"/>
            <a:ext cx="3895200" cy="18471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s" sz="900">
                <a:solidFill>
                  <a:srgbClr val="303030"/>
                </a:solidFill>
                <a:highlight>
                  <a:schemeClr val="lt1"/>
                </a:highlight>
                <a:latin typeface="Open Sans"/>
                <a:ea typeface="Open Sans"/>
                <a:cs typeface="Open Sans"/>
                <a:sym typeface="Open Sans"/>
              </a:rPr>
              <a:t>La importancia de la interconexión   </a:t>
            </a:r>
            <a:r>
              <a:rPr lang="es" sz="900">
                <a:solidFill>
                  <a:srgbClr val="303030"/>
                </a:solidFill>
                <a:highlight>
                  <a:schemeClr val="lt1"/>
                </a:highlight>
                <a:latin typeface="Open Sans"/>
                <a:ea typeface="Open Sans"/>
                <a:cs typeface="Open Sans"/>
                <a:sym typeface="Open Sans"/>
              </a:rPr>
              <a:t>                                                         Para lograr un impacto real, estas condiciones deben trabajarse de forma interconectada. Como ejemplo, se habló de promulgar una nueva ley (cambio estructural en políticas): puede ser contraproducente si no se trabaja simultáneamente el nivel relacional en los barrios y los modelos mentales de la población para evitar prejuicios o discursos de odio.</a:t>
            </a:r>
            <a:endParaRPr sz="900">
              <a:solidFill>
                <a:srgbClr val="303030"/>
              </a:solidFill>
              <a:highlight>
                <a:schemeClr val="lt1"/>
              </a:highlight>
              <a:latin typeface="Open Sans"/>
              <a:ea typeface="Open Sans"/>
              <a:cs typeface="Open Sans"/>
              <a:sym typeface="Open Sans"/>
            </a:endParaRPr>
          </a:p>
          <a:p>
            <a:pPr indent="0" lvl="0" marL="0" rtl="0" algn="l">
              <a:lnSpc>
                <a:spcPct val="115000"/>
              </a:lnSpc>
              <a:spcBef>
                <a:spcPts val="900"/>
              </a:spcBef>
              <a:spcAft>
                <a:spcPts val="900"/>
              </a:spcAft>
              <a:buNone/>
            </a:pPr>
            <a:r>
              <a:rPr lang="es" sz="900">
                <a:solidFill>
                  <a:srgbClr val="303030"/>
                </a:solidFill>
                <a:highlight>
                  <a:schemeClr val="lt1"/>
                </a:highlight>
                <a:latin typeface="Open Sans"/>
                <a:ea typeface="Open Sans"/>
                <a:cs typeface="Open Sans"/>
                <a:sym typeface="Open Sans"/>
              </a:rPr>
              <a:t>Este marco permite a las fundaciones autoevaluarse y decidir si su estrategia está enfocada solo en los síntomas (cambios de primer orden) o si está impulsando cambios transformadores que perduren en el tiempo (cambios de segundo orden).</a:t>
            </a:r>
            <a:endParaRPr sz="900">
              <a:solidFill>
                <a:srgbClr val="303030"/>
              </a:solidFill>
              <a:highlight>
                <a:schemeClr val="lt1"/>
              </a:highlight>
              <a:latin typeface="Open Sans"/>
              <a:ea typeface="Open Sans"/>
              <a:cs typeface="Open Sans"/>
              <a:sym typeface="Open Sans"/>
            </a:endParaRPr>
          </a:p>
        </p:txBody>
      </p:sp>
      <p:sp>
        <p:nvSpPr>
          <p:cNvPr id="348" name="Google Shape;348;p51"/>
          <p:cNvSpPr txBox="1"/>
          <p:nvPr/>
        </p:nvSpPr>
        <p:spPr>
          <a:xfrm>
            <a:off x="450000" y="2453038"/>
            <a:ext cx="3895200" cy="12537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b="1" lang="es" sz="900">
                <a:solidFill>
                  <a:srgbClr val="2F85C7"/>
                </a:solidFill>
                <a:highlight>
                  <a:schemeClr val="lt1"/>
                </a:highlight>
                <a:latin typeface="Open Sans"/>
                <a:ea typeface="Open Sans"/>
                <a:cs typeface="Open Sans"/>
                <a:sym typeface="Open Sans"/>
              </a:rPr>
              <a:t>C. Cambios transformadores (Nivel implícito)</a:t>
            </a:r>
            <a:endParaRPr b="1" sz="900">
              <a:solidFill>
                <a:srgbClr val="2F85C7"/>
              </a:solidFill>
              <a:highlight>
                <a:schemeClr val="lt1"/>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900">
                <a:solidFill>
                  <a:srgbClr val="303030"/>
                </a:solidFill>
                <a:highlight>
                  <a:schemeClr val="lt1"/>
                </a:highlight>
                <a:latin typeface="Open Sans"/>
                <a:ea typeface="Open Sans"/>
                <a:cs typeface="Open Sans"/>
                <a:sym typeface="Open Sans"/>
              </a:rPr>
              <a:t>Es el nivel más profundo y difícil de alcanzar, pues requiere una reflexión crítica individual y organizacional.</a:t>
            </a:r>
            <a:endParaRPr sz="900">
              <a:solidFill>
                <a:srgbClr val="303030"/>
              </a:solidFill>
              <a:highlight>
                <a:schemeClr val="lt1"/>
              </a:highlight>
              <a:latin typeface="Open Sans"/>
              <a:ea typeface="Open Sans"/>
              <a:cs typeface="Open Sans"/>
              <a:sym typeface="Open Sans"/>
            </a:endParaRPr>
          </a:p>
          <a:p>
            <a:pPr indent="0" lvl="0" marL="0" rtl="0" algn="l">
              <a:lnSpc>
                <a:spcPct val="115000"/>
              </a:lnSpc>
              <a:spcBef>
                <a:spcPts val="0"/>
              </a:spcBef>
              <a:spcAft>
                <a:spcPts val="900"/>
              </a:spcAft>
              <a:buNone/>
            </a:pPr>
            <a:r>
              <a:rPr b="1" lang="es" sz="900">
                <a:solidFill>
                  <a:srgbClr val="303030"/>
                </a:solidFill>
                <a:highlight>
                  <a:schemeClr val="lt1"/>
                </a:highlight>
                <a:latin typeface="Open Sans"/>
                <a:ea typeface="Open Sans"/>
                <a:cs typeface="Open Sans"/>
                <a:sym typeface="Open Sans"/>
              </a:rPr>
              <a:t>6. Modelos Mentales:</a:t>
            </a:r>
            <a:r>
              <a:rPr lang="es" sz="900">
                <a:solidFill>
                  <a:srgbClr val="303030"/>
                </a:solidFill>
                <a:highlight>
                  <a:schemeClr val="lt1"/>
                </a:highlight>
                <a:latin typeface="Open Sans"/>
                <a:ea typeface="Open Sans"/>
                <a:cs typeface="Open Sans"/>
                <a:sym typeface="Open Sans"/>
              </a:rPr>
              <a:t> Son las creencias, narrativas y formas de pensar que sostienen el sistema actual. Lograr un cambio transformador implica </a:t>
            </a:r>
            <a:r>
              <a:rPr b="1" lang="es" sz="900">
                <a:solidFill>
                  <a:srgbClr val="303030"/>
                </a:solidFill>
                <a:highlight>
                  <a:schemeClr val="lt1"/>
                </a:highlight>
                <a:latin typeface="Open Sans"/>
                <a:ea typeface="Open Sans"/>
                <a:cs typeface="Open Sans"/>
                <a:sym typeface="Open Sans"/>
              </a:rPr>
              <a:t>cuestionar nuestro propio rol</a:t>
            </a:r>
            <a:r>
              <a:rPr lang="es" sz="900">
                <a:solidFill>
                  <a:srgbClr val="303030"/>
                </a:solidFill>
                <a:highlight>
                  <a:schemeClr val="lt1"/>
                </a:highlight>
                <a:latin typeface="Open Sans"/>
                <a:ea typeface="Open Sans"/>
                <a:cs typeface="Open Sans"/>
                <a:sym typeface="Open Sans"/>
              </a:rPr>
              <a:t> dentro del ecosistema y cambiar la mentalidad para pasar de una visión "proyectista" (solucionar síntomas) a una visión palanca (atacar la raíz del problema).</a:t>
            </a:r>
            <a:endParaRPr b="1" sz="1000">
              <a:solidFill>
                <a:srgbClr val="2F85C7"/>
              </a:solidFill>
              <a:highlight>
                <a:schemeClr val="lt1"/>
              </a:highlight>
              <a:latin typeface="Open Sans"/>
              <a:ea typeface="Open Sans"/>
              <a:cs typeface="Open Sans"/>
              <a:sym typeface="Open Sans"/>
            </a:endParaRPr>
          </a:p>
        </p:txBody>
      </p:sp>
      <p:pic>
        <p:nvPicPr>
          <p:cNvPr id="349" name="Google Shape;349;p51"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52"/>
          <p:cNvSpPr txBox="1"/>
          <p:nvPr/>
        </p:nvSpPr>
        <p:spPr>
          <a:xfrm>
            <a:off x="450000" y="444900"/>
            <a:ext cx="6174600" cy="1100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Filantropía hoy : hacia el cambio sistémico</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Más allá del capital: ¿qué necesitan los beneficiarios?</a:t>
            </a:r>
            <a:endParaRPr sz="3000">
              <a:solidFill>
                <a:srgbClr val="2F85C7"/>
              </a:solidFill>
              <a:latin typeface="Raleway Black"/>
              <a:ea typeface="Raleway Black"/>
              <a:cs typeface="Raleway Black"/>
              <a:sym typeface="Raleway Black"/>
            </a:endParaRPr>
          </a:p>
        </p:txBody>
      </p:sp>
      <p:sp>
        <p:nvSpPr>
          <p:cNvPr id="355" name="Google Shape;355;p52"/>
          <p:cNvSpPr txBox="1"/>
          <p:nvPr/>
        </p:nvSpPr>
        <p:spPr>
          <a:xfrm>
            <a:off x="450000" y="1895288"/>
            <a:ext cx="3895200" cy="22095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s" sz="900">
                <a:solidFill>
                  <a:srgbClr val="303030"/>
                </a:solidFill>
                <a:highlight>
                  <a:schemeClr val="lt1"/>
                </a:highlight>
                <a:latin typeface="Open Sans"/>
                <a:ea typeface="Open Sans"/>
                <a:cs typeface="Open Sans"/>
                <a:sym typeface="Open Sans"/>
              </a:rPr>
              <a:t>Las fundaciones donantes se pusieron en la piel de las entidades beneficiarias para entender sus necesidades. </a:t>
            </a:r>
            <a:endParaRPr b="1" sz="900">
              <a:solidFill>
                <a:srgbClr val="303030"/>
              </a:solidFill>
              <a:highlight>
                <a:schemeClr val="lt1"/>
              </a:highlight>
              <a:latin typeface="Open Sans"/>
              <a:ea typeface="Open Sans"/>
              <a:cs typeface="Open Sans"/>
              <a:sym typeface="Open Sans"/>
            </a:endParaRPr>
          </a:p>
          <a:p>
            <a:pPr indent="0" lvl="0" marL="0" rtl="0" algn="l">
              <a:lnSpc>
                <a:spcPct val="115000"/>
              </a:lnSpc>
              <a:spcBef>
                <a:spcPts val="0"/>
              </a:spcBef>
              <a:spcAft>
                <a:spcPts val="0"/>
              </a:spcAft>
              <a:buNone/>
            </a:pPr>
            <a:r>
              <a:t/>
            </a:r>
            <a:endParaRPr sz="900">
              <a:solidFill>
                <a:srgbClr val="303030"/>
              </a:solidFill>
              <a:highlight>
                <a:schemeClr val="lt1"/>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rgbClr val="303030"/>
                </a:solidFill>
                <a:highlight>
                  <a:schemeClr val="lt1"/>
                </a:highlight>
                <a:latin typeface="Open Sans"/>
                <a:ea typeface="Open Sans"/>
                <a:cs typeface="Open Sans"/>
                <a:sym typeface="Open Sans"/>
              </a:rPr>
              <a:t>Escucha y confianza.</a:t>
            </a:r>
            <a:r>
              <a:rPr lang="es" sz="900">
                <a:solidFill>
                  <a:srgbClr val="303030"/>
                </a:solidFill>
                <a:highlight>
                  <a:schemeClr val="lt1"/>
                </a:highlight>
                <a:latin typeface="Open Sans"/>
                <a:ea typeface="Open Sans"/>
                <a:cs typeface="Open Sans"/>
                <a:sym typeface="Open Sans"/>
              </a:rPr>
              <a:t> Las entidades piden ser escuchadas de verdad, sin jerarquías y con canales de comunicación honestos.</a:t>
            </a:r>
            <a:endParaRPr sz="900">
              <a:solidFill>
                <a:srgbClr val="303030"/>
              </a:solidFill>
              <a:highlight>
                <a:schemeClr val="lt1"/>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rgbClr val="303030"/>
                </a:solidFill>
                <a:highlight>
                  <a:schemeClr val="lt1"/>
                </a:highlight>
                <a:latin typeface="Open Sans"/>
                <a:ea typeface="Open Sans"/>
                <a:cs typeface="Open Sans"/>
                <a:sym typeface="Open Sans"/>
              </a:rPr>
              <a:t>Flexibilidad y autonomía.</a:t>
            </a:r>
            <a:r>
              <a:rPr lang="es" sz="900">
                <a:solidFill>
                  <a:srgbClr val="303030"/>
                </a:solidFill>
                <a:highlight>
                  <a:schemeClr val="lt1"/>
                </a:highlight>
                <a:latin typeface="Open Sans"/>
                <a:ea typeface="Open Sans"/>
                <a:cs typeface="Open Sans"/>
                <a:sym typeface="Open Sans"/>
              </a:rPr>
              <a:t> El objetivo es que la entidad pueda centrarse en sus prioridades y no en "cumplir los objetivos del financiador" o en procesos burocráticos excesivos.</a:t>
            </a:r>
            <a:endParaRPr sz="900">
              <a:solidFill>
                <a:srgbClr val="303030"/>
              </a:solidFill>
              <a:highlight>
                <a:schemeClr val="lt1"/>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rgbClr val="303030"/>
                </a:solidFill>
                <a:highlight>
                  <a:schemeClr val="lt1"/>
                </a:highlight>
                <a:latin typeface="Open Sans"/>
                <a:ea typeface="Open Sans"/>
                <a:cs typeface="Open Sans"/>
                <a:sym typeface="Open Sans"/>
              </a:rPr>
              <a:t>Aliados estratégicos.</a:t>
            </a:r>
            <a:r>
              <a:rPr lang="es" sz="900">
                <a:solidFill>
                  <a:srgbClr val="303030"/>
                </a:solidFill>
                <a:highlight>
                  <a:schemeClr val="lt1"/>
                </a:highlight>
                <a:latin typeface="Open Sans"/>
                <a:ea typeface="Open Sans"/>
                <a:cs typeface="Open Sans"/>
                <a:sym typeface="Open Sans"/>
              </a:rPr>
              <a:t> El donante ideal no solo da dinero, sino que actúa como conector, presentando a la entidad a otros donantes y fortaleciendo sus redes.</a:t>
            </a:r>
            <a:endParaRPr sz="900">
              <a:solidFill>
                <a:srgbClr val="303030"/>
              </a:solidFill>
              <a:highlight>
                <a:schemeClr val="lt1"/>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rgbClr val="303030"/>
                </a:solidFill>
                <a:highlight>
                  <a:schemeClr val="lt1"/>
                </a:highlight>
                <a:latin typeface="Open Sans"/>
                <a:ea typeface="Open Sans"/>
                <a:cs typeface="Open Sans"/>
                <a:sym typeface="Open Sans"/>
              </a:rPr>
              <a:t>Sincericidios.</a:t>
            </a:r>
            <a:r>
              <a:rPr lang="es" sz="900">
                <a:solidFill>
                  <a:srgbClr val="303030"/>
                </a:solidFill>
                <a:highlight>
                  <a:schemeClr val="lt1"/>
                </a:highlight>
                <a:latin typeface="Open Sans"/>
                <a:ea typeface="Open Sans"/>
                <a:cs typeface="Open Sans"/>
                <a:sym typeface="Open Sans"/>
              </a:rPr>
              <a:t> Es fundamental crear "espacios seguros" donde las fundaciones y entidades puedan admitir errores y aprender de ellos sin miedo a perder la financiación.</a:t>
            </a:r>
            <a:endParaRPr b="1" sz="900">
              <a:solidFill>
                <a:srgbClr val="2F85C7"/>
              </a:solidFill>
              <a:highlight>
                <a:schemeClr val="lt1"/>
              </a:highlight>
              <a:latin typeface="Open Sans"/>
              <a:ea typeface="Open Sans"/>
              <a:cs typeface="Open Sans"/>
              <a:sym typeface="Open Sans"/>
            </a:endParaRPr>
          </a:p>
        </p:txBody>
      </p:sp>
      <p:pic>
        <p:nvPicPr>
          <p:cNvPr id="356" name="Google Shape;356;p52"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pic>
        <p:nvPicPr>
          <p:cNvPr id="357" name="Google Shape;357;p52"/>
          <p:cNvPicPr preferRelativeResize="0"/>
          <p:nvPr/>
        </p:nvPicPr>
        <p:blipFill rotWithShape="1">
          <a:blip r:embed="rId4">
            <a:alphaModFix/>
          </a:blip>
          <a:srcRect b="0" l="0" r="0" t="3652"/>
          <a:stretch/>
        </p:blipFill>
        <p:spPr>
          <a:xfrm>
            <a:off x="4794450" y="1761329"/>
            <a:ext cx="3895199" cy="28142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53"/>
          <p:cNvSpPr txBox="1"/>
          <p:nvPr/>
        </p:nvSpPr>
        <p:spPr>
          <a:xfrm>
            <a:off x="450000" y="444900"/>
            <a:ext cx="7266300" cy="6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Filantropía hoy : hacia el cambio sistémico</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Claves para una práctica sistémica</a:t>
            </a:r>
            <a:endParaRPr sz="3000">
              <a:solidFill>
                <a:srgbClr val="2F85C7"/>
              </a:solidFill>
              <a:latin typeface="Raleway Black"/>
              <a:ea typeface="Raleway Black"/>
              <a:cs typeface="Raleway Black"/>
              <a:sym typeface="Raleway Black"/>
            </a:endParaRPr>
          </a:p>
        </p:txBody>
      </p:sp>
      <p:sp>
        <p:nvSpPr>
          <p:cNvPr id="363" name="Google Shape;363;p53"/>
          <p:cNvSpPr txBox="1"/>
          <p:nvPr/>
        </p:nvSpPr>
        <p:spPr>
          <a:xfrm>
            <a:off x="450000" y="1291638"/>
            <a:ext cx="3895200" cy="31653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lang="es" sz="900">
                <a:solidFill>
                  <a:srgbClr val="0070C0"/>
                </a:solidFill>
                <a:highlight>
                  <a:schemeClr val="lt1"/>
                </a:highlight>
                <a:latin typeface="Open Sans"/>
                <a:ea typeface="Open Sans"/>
                <a:cs typeface="Open Sans"/>
                <a:sym typeface="Open Sans"/>
              </a:rPr>
              <a:t>Las </a:t>
            </a:r>
            <a:r>
              <a:rPr b="1" lang="es" sz="900">
                <a:solidFill>
                  <a:srgbClr val="0070C0"/>
                </a:solidFill>
                <a:highlight>
                  <a:schemeClr val="lt1"/>
                </a:highlight>
                <a:latin typeface="Open Sans"/>
                <a:ea typeface="Open Sans"/>
                <a:cs typeface="Open Sans"/>
                <a:sym typeface="Open Sans"/>
              </a:rPr>
              <a:t>5 Ts</a:t>
            </a:r>
            <a:r>
              <a:rPr lang="es" sz="900">
                <a:solidFill>
                  <a:srgbClr val="0070C0"/>
                </a:solidFill>
                <a:highlight>
                  <a:schemeClr val="lt1"/>
                </a:highlight>
                <a:latin typeface="Open Sans"/>
                <a:ea typeface="Open Sans"/>
                <a:cs typeface="Open Sans"/>
                <a:sym typeface="Open Sans"/>
              </a:rPr>
              <a:t> son un marco de recursos que las fundaciones pueden poner a disposición de sus beneficiarios para ir más allá de la simple financiación y promover una práctica realmente sistémica:</a:t>
            </a:r>
            <a:endParaRPr sz="900">
              <a:solidFill>
                <a:srgbClr val="0070C0"/>
              </a:solidFill>
              <a:highlight>
                <a:schemeClr val="lt1"/>
              </a:highlight>
              <a:latin typeface="Open Sans"/>
              <a:ea typeface="Open Sans"/>
              <a:cs typeface="Open Sans"/>
              <a:sym typeface="Open Sans"/>
            </a:endParaRPr>
          </a:p>
          <a:p>
            <a:pPr indent="0" lvl="0" marL="0" rtl="0" algn="l">
              <a:lnSpc>
                <a:spcPct val="115000"/>
              </a:lnSpc>
              <a:spcBef>
                <a:spcPts val="0"/>
              </a:spcBef>
              <a:spcAft>
                <a:spcPts val="0"/>
              </a:spcAft>
              <a:buNone/>
            </a:pPr>
            <a:r>
              <a:t/>
            </a:r>
            <a:endParaRPr sz="900">
              <a:solidFill>
                <a:srgbClr val="303030"/>
              </a:solidFill>
              <a:highlight>
                <a:schemeClr val="lt1"/>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AutoNum type="arabicPeriod"/>
            </a:pPr>
            <a:r>
              <a:rPr b="1" lang="es" sz="900">
                <a:solidFill>
                  <a:srgbClr val="303030"/>
                </a:solidFill>
                <a:highlight>
                  <a:schemeClr val="lt1"/>
                </a:highlight>
                <a:latin typeface="Open Sans"/>
                <a:ea typeface="Open Sans"/>
                <a:cs typeface="Open Sans"/>
                <a:sym typeface="Open Sans"/>
              </a:rPr>
              <a:t>Time (Tiempo).</a:t>
            </a:r>
            <a:r>
              <a:rPr lang="es" sz="900">
                <a:solidFill>
                  <a:srgbClr val="303030"/>
                </a:solidFill>
                <a:highlight>
                  <a:schemeClr val="lt1"/>
                </a:highlight>
                <a:latin typeface="Open Sans"/>
                <a:ea typeface="Open Sans"/>
                <a:cs typeface="Open Sans"/>
                <a:sym typeface="Open Sans"/>
              </a:rPr>
              <a:t> Se refiere a la dedicación necesaria para sentarse con las entidades, escuchar sus necesidades reales y trabajar en la simplificación de procesos burocráticos que a menudo las asfixian.</a:t>
            </a:r>
            <a:endParaRPr sz="900">
              <a:solidFill>
                <a:srgbClr val="303030"/>
              </a:solidFill>
              <a:highlight>
                <a:schemeClr val="lt1"/>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AutoNum type="arabicPeriod"/>
            </a:pPr>
            <a:r>
              <a:rPr b="1" lang="es" sz="900">
                <a:solidFill>
                  <a:srgbClr val="303030"/>
                </a:solidFill>
                <a:highlight>
                  <a:schemeClr val="lt1"/>
                </a:highlight>
                <a:latin typeface="Open Sans"/>
                <a:ea typeface="Open Sans"/>
                <a:cs typeface="Open Sans"/>
                <a:sym typeface="Open Sans"/>
              </a:rPr>
              <a:t>Talent (Talento).</a:t>
            </a:r>
            <a:r>
              <a:rPr lang="es" sz="900">
                <a:solidFill>
                  <a:srgbClr val="303030"/>
                </a:solidFill>
                <a:highlight>
                  <a:schemeClr val="lt1"/>
                </a:highlight>
                <a:latin typeface="Open Sans"/>
                <a:ea typeface="Open Sans"/>
                <a:cs typeface="Open Sans"/>
                <a:sym typeface="Open Sans"/>
              </a:rPr>
              <a:t> Consiste en poner el conocimiento experto, las habilidades profesionales y la capacidad técnica de la fundación y sus redes al servicio de las organizaciones financiadas.</a:t>
            </a:r>
            <a:endParaRPr sz="900">
              <a:solidFill>
                <a:srgbClr val="303030"/>
              </a:solidFill>
              <a:highlight>
                <a:schemeClr val="lt1"/>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AutoNum type="arabicPeriod"/>
            </a:pPr>
            <a:r>
              <a:rPr b="1" lang="es" sz="900">
                <a:solidFill>
                  <a:srgbClr val="303030"/>
                </a:solidFill>
                <a:highlight>
                  <a:schemeClr val="lt1"/>
                </a:highlight>
                <a:latin typeface="Open Sans"/>
                <a:ea typeface="Open Sans"/>
                <a:cs typeface="Open Sans"/>
                <a:sym typeface="Open Sans"/>
              </a:rPr>
              <a:t>Treasury (Tesorería):</a:t>
            </a:r>
            <a:r>
              <a:rPr lang="es" sz="900">
                <a:solidFill>
                  <a:srgbClr val="303030"/>
                </a:solidFill>
                <a:highlight>
                  <a:schemeClr val="lt1"/>
                </a:highlight>
                <a:latin typeface="Open Sans"/>
                <a:ea typeface="Open Sans"/>
                <a:cs typeface="Open Sans"/>
                <a:sym typeface="Open Sans"/>
              </a:rPr>
              <a:t> Representa el capital financiero o la ayuda monetaria directa, que sigue siendo necesaria pero no debe ser el único vínculo.</a:t>
            </a:r>
            <a:endParaRPr sz="900">
              <a:solidFill>
                <a:srgbClr val="303030"/>
              </a:solidFill>
              <a:highlight>
                <a:schemeClr val="lt1"/>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AutoNum type="arabicPeriod"/>
            </a:pPr>
            <a:r>
              <a:rPr b="1" lang="es" sz="900">
                <a:solidFill>
                  <a:srgbClr val="303030"/>
                </a:solidFill>
                <a:highlight>
                  <a:schemeClr val="lt1"/>
                </a:highlight>
                <a:latin typeface="Open Sans"/>
                <a:ea typeface="Open Sans"/>
                <a:cs typeface="Open Sans"/>
                <a:sym typeface="Open Sans"/>
              </a:rPr>
              <a:t>Testimony (Testimonio):</a:t>
            </a:r>
            <a:r>
              <a:rPr lang="es" sz="900">
                <a:solidFill>
                  <a:srgbClr val="303030"/>
                </a:solidFill>
                <a:highlight>
                  <a:schemeClr val="lt1"/>
                </a:highlight>
                <a:latin typeface="Open Sans"/>
                <a:ea typeface="Open Sans"/>
                <a:cs typeface="Open Sans"/>
                <a:sym typeface="Open Sans"/>
              </a:rPr>
              <a:t> Implica visibilizar la ayuda y utilizar la voz e influencia de la fundación para abogar por las causas de los beneficiarios, incorporando además sus experiencias vividas en la toma de decisiones estratégicas.</a:t>
            </a:r>
            <a:endParaRPr sz="900">
              <a:solidFill>
                <a:srgbClr val="303030"/>
              </a:solidFill>
              <a:highlight>
                <a:schemeClr val="lt1"/>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AutoNum type="arabicPeriod"/>
            </a:pPr>
            <a:r>
              <a:rPr b="1" lang="es" sz="900">
                <a:solidFill>
                  <a:srgbClr val="303030"/>
                </a:solidFill>
                <a:highlight>
                  <a:schemeClr val="lt1"/>
                </a:highlight>
                <a:latin typeface="Open Sans"/>
                <a:ea typeface="Open Sans"/>
                <a:cs typeface="Open Sans"/>
                <a:sym typeface="Open Sans"/>
              </a:rPr>
              <a:t>Trust (Confianza):</a:t>
            </a:r>
            <a:r>
              <a:rPr lang="es" sz="900">
                <a:solidFill>
                  <a:srgbClr val="303030"/>
                </a:solidFill>
                <a:highlight>
                  <a:schemeClr val="lt1"/>
                </a:highlight>
                <a:latin typeface="Open Sans"/>
                <a:ea typeface="Open Sans"/>
                <a:cs typeface="Open Sans"/>
                <a:sym typeface="Open Sans"/>
              </a:rPr>
              <a:t> Es la base fundamental para generar relaciones horizontales y no jerárquicas, permitiendo "sincericidios" y un aprendizaje mutuo sin miedo a perder la financiación.</a:t>
            </a:r>
            <a:endParaRPr b="1" sz="900">
              <a:solidFill>
                <a:srgbClr val="303030"/>
              </a:solidFill>
              <a:highlight>
                <a:schemeClr val="lt1"/>
              </a:highlight>
              <a:latin typeface="Open Sans"/>
              <a:ea typeface="Open Sans"/>
              <a:cs typeface="Open Sans"/>
              <a:sym typeface="Open Sans"/>
            </a:endParaRPr>
          </a:p>
        </p:txBody>
      </p:sp>
      <p:sp>
        <p:nvSpPr>
          <p:cNvPr id="364" name="Google Shape;364;p53"/>
          <p:cNvSpPr txBox="1"/>
          <p:nvPr/>
        </p:nvSpPr>
        <p:spPr>
          <a:xfrm>
            <a:off x="4794450" y="1291638"/>
            <a:ext cx="3895200" cy="28998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s" sz="900">
                <a:solidFill>
                  <a:srgbClr val="303030"/>
                </a:solidFill>
                <a:highlight>
                  <a:schemeClr val="lt1"/>
                </a:highlight>
                <a:latin typeface="Open Sans"/>
                <a:ea typeface="Open Sans"/>
                <a:cs typeface="Open Sans"/>
                <a:sym typeface="Open Sans"/>
              </a:rPr>
              <a:t>Este enfoque busca que el donante actúe como un </a:t>
            </a:r>
            <a:r>
              <a:rPr b="1" lang="es" sz="900">
                <a:solidFill>
                  <a:srgbClr val="303030"/>
                </a:solidFill>
                <a:highlight>
                  <a:schemeClr val="lt1"/>
                </a:highlight>
                <a:latin typeface="Open Sans"/>
                <a:ea typeface="Open Sans"/>
                <a:cs typeface="Open Sans"/>
                <a:sym typeface="Open Sans"/>
              </a:rPr>
              <a:t>aliado estratégico</a:t>
            </a:r>
            <a:r>
              <a:rPr lang="es" sz="900">
                <a:solidFill>
                  <a:srgbClr val="303030"/>
                </a:solidFill>
                <a:highlight>
                  <a:schemeClr val="lt1"/>
                </a:highlight>
                <a:latin typeface="Open Sans"/>
                <a:ea typeface="Open Sans"/>
                <a:cs typeface="Open Sans"/>
                <a:sym typeface="Open Sans"/>
              </a:rPr>
              <a:t> que aporta no solo dinero, sino también conexiones y apoyo al ecosistema para que los cambios sean sostenibles en el tiempo.</a:t>
            </a:r>
            <a:endParaRPr b="1" sz="900">
              <a:solidFill>
                <a:srgbClr val="303030"/>
              </a:solidFill>
              <a:highlight>
                <a:schemeClr val="lt1"/>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b="1" sz="900">
              <a:solidFill>
                <a:srgbClr val="303030"/>
              </a:solidFill>
              <a:highlight>
                <a:schemeClr val="lt1"/>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b="1" sz="900">
              <a:solidFill>
                <a:srgbClr val="303030"/>
              </a:solidFill>
              <a:highlight>
                <a:schemeClr val="lt1"/>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s" sz="1200">
                <a:solidFill>
                  <a:srgbClr val="0070C0"/>
                </a:solidFill>
                <a:highlight>
                  <a:schemeClr val="lt1"/>
                </a:highlight>
                <a:latin typeface="Open Sans"/>
                <a:ea typeface="Open Sans"/>
                <a:cs typeface="Open Sans"/>
                <a:sym typeface="Open Sans"/>
              </a:rPr>
              <a:t>Palancas propuestas para evolucionar la gestión:</a:t>
            </a:r>
            <a:endParaRPr sz="900">
              <a:solidFill>
                <a:srgbClr val="303030"/>
              </a:solidFill>
              <a:highlight>
                <a:schemeClr val="lt1"/>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900">
              <a:solidFill>
                <a:srgbClr val="303030"/>
              </a:solidFill>
              <a:highlight>
                <a:schemeClr val="lt1"/>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rgbClr val="303030"/>
                </a:solidFill>
                <a:highlight>
                  <a:schemeClr val="lt1"/>
                </a:highlight>
                <a:latin typeface="Open Sans"/>
                <a:ea typeface="Open Sans"/>
                <a:cs typeface="Open Sans"/>
                <a:sym typeface="Open Sans"/>
              </a:rPr>
              <a:t>Priorizar el aprendizaje sobre el resultado.</a:t>
            </a:r>
            <a:r>
              <a:rPr lang="es" sz="900">
                <a:solidFill>
                  <a:srgbClr val="303030"/>
                </a:solidFill>
                <a:highlight>
                  <a:schemeClr val="lt1"/>
                </a:highlight>
                <a:latin typeface="Open Sans"/>
                <a:ea typeface="Open Sans"/>
                <a:cs typeface="Open Sans"/>
                <a:sym typeface="Open Sans"/>
              </a:rPr>
              <a:t> Entender que el impacto social no ocurre en plazos cortos (ej. 9 meses) y que el proceso de aprendizaje conjunto tiene un valor estratégico en sí mismo.</a:t>
            </a:r>
            <a:endParaRPr sz="900">
              <a:solidFill>
                <a:srgbClr val="303030"/>
              </a:solidFill>
              <a:highlight>
                <a:schemeClr val="lt1"/>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rgbClr val="303030"/>
                </a:solidFill>
                <a:highlight>
                  <a:schemeClr val="lt1"/>
                </a:highlight>
                <a:latin typeface="Open Sans"/>
                <a:ea typeface="Open Sans"/>
                <a:cs typeface="Open Sans"/>
                <a:sym typeface="Open Sans"/>
              </a:rPr>
              <a:t>Paciencia y escala manejable.</a:t>
            </a:r>
            <a:r>
              <a:rPr lang="es" sz="900">
                <a:solidFill>
                  <a:srgbClr val="303030"/>
                </a:solidFill>
                <a:highlight>
                  <a:schemeClr val="lt1"/>
                </a:highlight>
                <a:latin typeface="Open Sans"/>
                <a:ea typeface="Open Sans"/>
                <a:cs typeface="Open Sans"/>
                <a:sym typeface="Open Sans"/>
              </a:rPr>
              <a:t> Tomar ejemplos como la Fundación Corra (Escocia), que trabaja en comunidades específicas con paciencia, sin exigir resultados inmediatos y centrada en escuchar.</a:t>
            </a:r>
            <a:endParaRPr sz="900">
              <a:solidFill>
                <a:srgbClr val="303030"/>
              </a:solidFill>
              <a:highlight>
                <a:schemeClr val="lt1"/>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rgbClr val="303030"/>
                </a:solidFill>
                <a:highlight>
                  <a:schemeClr val="lt1"/>
                </a:highlight>
                <a:latin typeface="Open Sans"/>
                <a:ea typeface="Open Sans"/>
                <a:cs typeface="Open Sans"/>
                <a:sym typeface="Open Sans"/>
              </a:rPr>
              <a:t>Círculos de control.</a:t>
            </a:r>
            <a:r>
              <a:rPr lang="es" sz="900">
                <a:solidFill>
                  <a:srgbClr val="303030"/>
                </a:solidFill>
                <a:highlight>
                  <a:schemeClr val="lt1"/>
                </a:highlight>
                <a:latin typeface="Open Sans"/>
                <a:ea typeface="Open Sans"/>
                <a:cs typeface="Open Sans"/>
                <a:sym typeface="Open Sans"/>
              </a:rPr>
              <a:t> Las fundaciones deben distinguir entre lo que está bajo su </a:t>
            </a:r>
            <a:r>
              <a:rPr b="1" lang="es" sz="900">
                <a:solidFill>
                  <a:srgbClr val="303030"/>
                </a:solidFill>
                <a:highlight>
                  <a:schemeClr val="lt1"/>
                </a:highlight>
                <a:latin typeface="Open Sans"/>
                <a:ea typeface="Open Sans"/>
                <a:cs typeface="Open Sans"/>
                <a:sym typeface="Open Sans"/>
              </a:rPr>
              <a:t>control directo</a:t>
            </a:r>
            <a:r>
              <a:rPr lang="es" sz="900">
                <a:solidFill>
                  <a:srgbClr val="303030"/>
                </a:solidFill>
                <a:highlight>
                  <a:schemeClr val="lt1"/>
                </a:highlight>
                <a:latin typeface="Open Sans"/>
                <a:ea typeface="Open Sans"/>
                <a:cs typeface="Open Sans"/>
                <a:sym typeface="Open Sans"/>
              </a:rPr>
              <a:t> (procesos internos), su </a:t>
            </a:r>
            <a:r>
              <a:rPr b="1" lang="es" sz="900">
                <a:solidFill>
                  <a:srgbClr val="303030"/>
                </a:solidFill>
                <a:highlight>
                  <a:schemeClr val="lt1"/>
                </a:highlight>
                <a:latin typeface="Open Sans"/>
                <a:ea typeface="Open Sans"/>
                <a:cs typeface="Open Sans"/>
                <a:sym typeface="Open Sans"/>
              </a:rPr>
              <a:t>influencia</a:t>
            </a:r>
            <a:r>
              <a:rPr lang="es" sz="900">
                <a:solidFill>
                  <a:srgbClr val="303030"/>
                </a:solidFill>
                <a:highlight>
                  <a:schemeClr val="lt1"/>
                </a:highlight>
                <a:latin typeface="Open Sans"/>
                <a:ea typeface="Open Sans"/>
                <a:cs typeface="Open Sans"/>
                <a:sym typeface="Open Sans"/>
              </a:rPr>
              <a:t> (relaciones con otros) y su </a:t>
            </a:r>
            <a:r>
              <a:rPr b="1" lang="es" sz="900">
                <a:solidFill>
                  <a:srgbClr val="303030"/>
                </a:solidFill>
                <a:highlight>
                  <a:schemeClr val="lt1"/>
                </a:highlight>
                <a:latin typeface="Open Sans"/>
                <a:ea typeface="Open Sans"/>
                <a:cs typeface="Open Sans"/>
                <a:sym typeface="Open Sans"/>
              </a:rPr>
              <a:t>preocupación</a:t>
            </a:r>
            <a:r>
              <a:rPr lang="es" sz="900">
                <a:solidFill>
                  <a:srgbClr val="303030"/>
                </a:solidFill>
                <a:highlight>
                  <a:schemeClr val="lt1"/>
                </a:highlight>
                <a:latin typeface="Open Sans"/>
                <a:ea typeface="Open Sans"/>
                <a:cs typeface="Open Sans"/>
                <a:sym typeface="Open Sans"/>
              </a:rPr>
              <a:t> (grandes retos como el cambio climático) para enfocar sus esfuerzos de forma efectiva.</a:t>
            </a:r>
            <a:endParaRPr b="1" sz="900">
              <a:solidFill>
                <a:schemeClr val="dk1"/>
              </a:solidFill>
              <a:highlight>
                <a:srgbClr val="FFFFFF"/>
              </a:highlight>
              <a:latin typeface="Open Sans"/>
              <a:ea typeface="Open Sans"/>
              <a:cs typeface="Open Sans"/>
              <a:sym typeface="Open Sans"/>
            </a:endParaRPr>
          </a:p>
        </p:txBody>
      </p:sp>
      <p:pic>
        <p:nvPicPr>
          <p:cNvPr id="365" name="Google Shape;365;p53"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54"/>
          <p:cNvSpPr txBox="1"/>
          <p:nvPr/>
        </p:nvSpPr>
        <p:spPr>
          <a:xfrm>
            <a:off x="454350" y="2113038"/>
            <a:ext cx="3895200" cy="21015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400"/>
              </a:spcBef>
              <a:spcAft>
                <a:spcPts val="0"/>
              </a:spcAft>
              <a:buNone/>
            </a:pPr>
            <a:r>
              <a:rPr b="1" lang="es" sz="900">
                <a:solidFill>
                  <a:schemeClr val="dk1"/>
                </a:solidFill>
                <a:latin typeface="Open Sans"/>
                <a:ea typeface="Open Sans"/>
                <a:cs typeface="Open Sans"/>
                <a:sym typeface="Open Sans"/>
              </a:rPr>
              <a:t>1. Evolución del modelo de relación. </a:t>
            </a:r>
            <a:r>
              <a:rPr lang="es" sz="900">
                <a:solidFill>
                  <a:schemeClr val="dk1"/>
                </a:solidFill>
                <a:latin typeface="Open Sans"/>
                <a:ea typeface="Open Sans"/>
                <a:cs typeface="Open Sans"/>
                <a:sym typeface="Open Sans"/>
              </a:rPr>
              <a:t>El objetivo es transformar la dinámica de poder hacia una alianza real basada en la escucha.</a:t>
            </a:r>
            <a:endParaRPr sz="900">
              <a:solidFill>
                <a:schemeClr val="dk1"/>
              </a:solidFill>
              <a:latin typeface="Open Sans"/>
              <a:ea typeface="Open Sans"/>
              <a:cs typeface="Open Sans"/>
              <a:sym typeface="Open Sans"/>
            </a:endParaRPr>
          </a:p>
          <a:p>
            <a:pPr indent="-137201" lvl="0" marL="172800" marR="0" rtl="0" algn="l">
              <a:lnSpc>
                <a:spcPct val="115000"/>
              </a:lnSpc>
              <a:spcBef>
                <a:spcPts val="40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Escucha activa y empatía. </a:t>
            </a:r>
            <a:r>
              <a:rPr lang="es" sz="900">
                <a:solidFill>
                  <a:schemeClr val="dk1"/>
                </a:solidFill>
                <a:latin typeface="Open Sans"/>
                <a:ea typeface="Open Sans"/>
                <a:cs typeface="Open Sans"/>
                <a:sym typeface="Open Sans"/>
              </a:rPr>
              <a:t>Mejorar los canales de comunicación con las entidades y comunidades beneficiarias para que sea una escucha "de verdad".</a:t>
            </a:r>
            <a:endParaRPr sz="900">
              <a:solidFill>
                <a:schemeClr val="dk1"/>
              </a:solidFill>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Equilibrio de poder. </a:t>
            </a:r>
            <a:r>
              <a:rPr lang="es" sz="900">
                <a:solidFill>
                  <a:schemeClr val="dk1"/>
                </a:solidFill>
                <a:latin typeface="Open Sans"/>
                <a:ea typeface="Open Sans"/>
                <a:cs typeface="Open Sans"/>
                <a:sym typeface="Open Sans"/>
              </a:rPr>
              <a:t>Favorecer la igualdad en las estructuras de poder entre la fundación donante y las organizaciones que reciben los fondos.</a:t>
            </a:r>
            <a:endParaRPr sz="900">
              <a:solidFill>
                <a:schemeClr val="dk1"/>
              </a:solidFill>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Cercanía y simplicidad. </a:t>
            </a:r>
            <a:r>
              <a:rPr lang="es" sz="900">
                <a:solidFill>
                  <a:schemeClr val="dk1"/>
                </a:solidFill>
                <a:latin typeface="Open Sans"/>
                <a:ea typeface="Open Sans"/>
                <a:cs typeface="Open Sans"/>
                <a:sym typeface="Open Sans"/>
              </a:rPr>
              <a:t>Simplificar los procesos y reducir la burocracia para que las entidades se centren en su misión y no en el reporte.</a:t>
            </a:r>
            <a:endParaRPr sz="900">
              <a:solidFill>
                <a:schemeClr val="dk1"/>
              </a:solidFill>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Feedback bidireccional. </a:t>
            </a:r>
            <a:r>
              <a:rPr lang="es" sz="900">
                <a:solidFill>
                  <a:schemeClr val="dk1"/>
                </a:solidFill>
                <a:latin typeface="Open Sans"/>
                <a:ea typeface="Open Sans"/>
                <a:cs typeface="Open Sans"/>
                <a:sym typeface="Open Sans"/>
              </a:rPr>
              <a:t>Generar relaciones de confianza donde el intercambio de impresiones sea constante y honesto.</a:t>
            </a:r>
            <a:endParaRPr b="1" sz="900">
              <a:solidFill>
                <a:srgbClr val="303030"/>
              </a:solidFill>
              <a:highlight>
                <a:schemeClr val="lt1"/>
              </a:highlight>
              <a:latin typeface="Open Sans"/>
              <a:ea typeface="Open Sans"/>
              <a:cs typeface="Open Sans"/>
              <a:sym typeface="Open Sans"/>
            </a:endParaRPr>
          </a:p>
        </p:txBody>
      </p:sp>
      <p:sp>
        <p:nvSpPr>
          <p:cNvPr id="371" name="Google Shape;371;p54"/>
          <p:cNvSpPr txBox="1"/>
          <p:nvPr/>
        </p:nvSpPr>
        <p:spPr>
          <a:xfrm>
            <a:off x="450000" y="444900"/>
            <a:ext cx="7266300" cy="6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Filantropía hoy : hacia el cambio sistémico</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Claves para una práctica sistémica</a:t>
            </a:r>
            <a:endParaRPr sz="3000">
              <a:solidFill>
                <a:srgbClr val="2F85C7"/>
              </a:solidFill>
              <a:latin typeface="Raleway Black"/>
              <a:ea typeface="Raleway Black"/>
              <a:cs typeface="Raleway Black"/>
              <a:sym typeface="Raleway Black"/>
            </a:endParaRPr>
          </a:p>
        </p:txBody>
      </p:sp>
      <p:pic>
        <p:nvPicPr>
          <p:cNvPr id="372" name="Google Shape;372;p54"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
        <p:nvSpPr>
          <p:cNvPr id="373" name="Google Shape;373;p54"/>
          <p:cNvSpPr txBox="1"/>
          <p:nvPr/>
        </p:nvSpPr>
        <p:spPr>
          <a:xfrm>
            <a:off x="420750" y="1246850"/>
            <a:ext cx="3962400" cy="55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s" sz="900">
                <a:solidFill>
                  <a:srgbClr val="0070C0"/>
                </a:solidFill>
                <a:highlight>
                  <a:schemeClr val="lt1"/>
                </a:highlight>
                <a:latin typeface="Open Sans"/>
                <a:ea typeface="Open Sans"/>
                <a:cs typeface="Open Sans"/>
                <a:sym typeface="Open Sans"/>
              </a:rPr>
              <a:t>¿Qué objetivo te vas a marcar o qué acción vas a llevar a cabo a partir de hoy? </a:t>
            </a:r>
            <a:r>
              <a:rPr lang="es" sz="900">
                <a:solidFill>
                  <a:srgbClr val="0070C0"/>
                </a:solidFill>
                <a:highlight>
                  <a:schemeClr val="lt1"/>
                </a:highlight>
                <a:latin typeface="Open Sans"/>
                <a:ea typeface="Open Sans"/>
                <a:cs typeface="Open Sans"/>
                <a:sym typeface="Open Sans"/>
              </a:rPr>
              <a:t>Elaboramos una hoja de ruta para el financiador sistémico, basada en las ideas compartidas por los asistentes.</a:t>
            </a:r>
            <a:endParaRPr sz="1800">
              <a:solidFill>
                <a:schemeClr val="dk2"/>
              </a:solidFill>
            </a:endParaRPr>
          </a:p>
        </p:txBody>
      </p:sp>
      <p:sp>
        <p:nvSpPr>
          <p:cNvPr id="374" name="Google Shape;374;p54"/>
          <p:cNvSpPr txBox="1"/>
          <p:nvPr/>
        </p:nvSpPr>
        <p:spPr>
          <a:xfrm>
            <a:off x="4811050" y="2113050"/>
            <a:ext cx="3895200" cy="22608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400"/>
              </a:spcBef>
              <a:spcAft>
                <a:spcPts val="0"/>
              </a:spcAft>
              <a:buNone/>
            </a:pPr>
            <a:r>
              <a:rPr b="1" lang="es" sz="900">
                <a:solidFill>
                  <a:schemeClr val="dk1"/>
                </a:solidFill>
                <a:latin typeface="Open Sans"/>
                <a:ea typeface="Open Sans"/>
                <a:cs typeface="Open Sans"/>
                <a:sym typeface="Open Sans"/>
              </a:rPr>
              <a:t>2. Fin</a:t>
            </a:r>
            <a:r>
              <a:rPr b="1" lang="es" sz="900">
                <a:solidFill>
                  <a:schemeClr val="dk1"/>
                </a:solidFill>
                <a:latin typeface="Open Sans"/>
                <a:ea typeface="Open Sans"/>
                <a:cs typeface="Open Sans"/>
                <a:sym typeface="Open Sans"/>
              </a:rPr>
              <a:t>anciación estratégica. </a:t>
            </a:r>
            <a:r>
              <a:rPr lang="es" sz="900">
                <a:solidFill>
                  <a:schemeClr val="dk1"/>
                </a:solidFill>
                <a:latin typeface="Open Sans"/>
                <a:ea typeface="Open Sans"/>
                <a:cs typeface="Open Sans"/>
                <a:sym typeface="Open Sans"/>
              </a:rPr>
              <a:t>Acciones orientadas a romper el “proyectismo” y apostar por el largo plazo y sostenibilidad del ecosistema.</a:t>
            </a:r>
            <a:endParaRPr sz="700">
              <a:solidFill>
                <a:schemeClr val="dk1"/>
              </a:solidFill>
              <a:latin typeface="Open Sans"/>
              <a:ea typeface="Open Sans"/>
              <a:cs typeface="Open Sans"/>
              <a:sym typeface="Open Sans"/>
            </a:endParaRPr>
          </a:p>
          <a:p>
            <a:pPr indent="-137201" lvl="0" marL="172800" marR="0" rtl="0" algn="l">
              <a:lnSpc>
                <a:spcPct val="115000"/>
              </a:lnSpc>
              <a:spcBef>
                <a:spcPts val="40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Flexibilidad financiera: </a:t>
            </a:r>
            <a:r>
              <a:rPr lang="es" sz="900">
                <a:solidFill>
                  <a:schemeClr val="dk1"/>
                </a:solidFill>
                <a:latin typeface="Open Sans"/>
                <a:ea typeface="Open Sans"/>
                <a:cs typeface="Open Sans"/>
                <a:sym typeface="Open Sans"/>
              </a:rPr>
              <a:t>Hacer incidencia para que los fondos sean más adaptables y se reduzca la brecha de acceso entre organizaciones grandes y pequeñas.</a:t>
            </a:r>
            <a:endParaRPr sz="900">
              <a:solidFill>
                <a:schemeClr val="dk1"/>
              </a:solidFill>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Apoyo a la estructura: </a:t>
            </a:r>
            <a:r>
              <a:rPr lang="es" sz="900">
                <a:solidFill>
                  <a:schemeClr val="dk1"/>
                </a:solidFill>
                <a:latin typeface="Open Sans"/>
                <a:ea typeface="Open Sans"/>
                <a:cs typeface="Open Sans"/>
                <a:sym typeface="Open Sans"/>
              </a:rPr>
              <a:t>Orientar las convocatorias hacia el fortalecimiento institucional de las entidades en lugar de solo financiar proyectos aislados.</a:t>
            </a:r>
            <a:endParaRPr sz="900">
              <a:solidFill>
                <a:schemeClr val="dk1"/>
              </a:solidFill>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Compromiso temporal:</a:t>
            </a:r>
            <a:r>
              <a:rPr lang="es" sz="900">
                <a:solidFill>
                  <a:schemeClr val="dk1"/>
                </a:solidFill>
                <a:latin typeface="Open Sans"/>
                <a:ea typeface="Open Sans"/>
                <a:cs typeface="Open Sans"/>
                <a:sym typeface="Open Sans"/>
              </a:rPr>
              <a:t> Alargar los plazos de las ayudas y apostar por colaboraciones de largo recorrido que permitan cambios profundos.</a:t>
            </a:r>
            <a:endParaRPr sz="900">
              <a:solidFill>
                <a:schemeClr val="dk1"/>
              </a:solidFill>
              <a:latin typeface="Open Sans"/>
              <a:ea typeface="Open Sans"/>
              <a:cs typeface="Open Sans"/>
              <a:sym typeface="Open Sans"/>
            </a:endParaRPr>
          </a:p>
          <a:p>
            <a:pPr indent="-143551" lvl="0" marL="172800" marR="0" rtl="0" algn="l">
              <a:lnSpc>
                <a:spcPct val="115000"/>
              </a:lnSpc>
              <a:spcBef>
                <a:spcPts val="0"/>
              </a:spcBef>
              <a:spcAft>
                <a:spcPts val="0"/>
              </a:spcAft>
              <a:buClr>
                <a:schemeClr val="dk1"/>
              </a:buClr>
              <a:buSzPts val="900"/>
              <a:buFont typeface="Open Sans"/>
              <a:buChar char="●"/>
            </a:pPr>
            <a:r>
              <a:rPr b="1" lang="es" sz="900">
                <a:solidFill>
                  <a:schemeClr val="dk1"/>
                </a:solidFill>
                <a:latin typeface="Open Sans"/>
                <a:ea typeface="Open Sans"/>
                <a:cs typeface="Open Sans"/>
                <a:sym typeface="Open Sans"/>
              </a:rPr>
              <a:t>Ataque a la raíz. </a:t>
            </a:r>
            <a:r>
              <a:rPr lang="es" sz="900">
                <a:solidFill>
                  <a:schemeClr val="dk1"/>
                </a:solidFill>
                <a:latin typeface="Open Sans"/>
                <a:ea typeface="Open Sans"/>
                <a:cs typeface="Open Sans"/>
                <a:sym typeface="Open Sans"/>
              </a:rPr>
              <a:t>Analizar los </a:t>
            </a:r>
            <a:r>
              <a:rPr lang="es" sz="900">
                <a:solidFill>
                  <a:schemeClr val="dk1"/>
                </a:solidFill>
                <a:latin typeface="Open Sans"/>
                <a:ea typeface="Open Sans"/>
                <a:cs typeface="Open Sans"/>
                <a:sym typeface="Open Sans"/>
              </a:rPr>
              <a:t>problemas para que la financiación no responda únicamente a los síntomas, sino a las causas sistémicas.</a:t>
            </a:r>
            <a:endParaRPr sz="900">
              <a:solidFill>
                <a:schemeClr val="dk1"/>
              </a:solidFill>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55"/>
          <p:cNvSpPr txBox="1"/>
          <p:nvPr/>
        </p:nvSpPr>
        <p:spPr>
          <a:xfrm>
            <a:off x="450000" y="3531143"/>
            <a:ext cx="3729300" cy="11811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400"/>
              </a:spcBef>
              <a:spcAft>
                <a:spcPts val="0"/>
              </a:spcAft>
              <a:buNone/>
            </a:pPr>
            <a:r>
              <a:rPr b="1" lang="es" sz="900">
                <a:solidFill>
                  <a:schemeClr val="dk1"/>
                </a:solidFill>
                <a:latin typeface="Open Sans"/>
                <a:ea typeface="Open Sans"/>
                <a:cs typeface="Open Sans"/>
                <a:sym typeface="Open Sans"/>
              </a:rPr>
              <a:t>5. Excelencia operativa y gestión del impacto.</a:t>
            </a:r>
            <a:r>
              <a:rPr b="1" lang="es" sz="1100">
                <a:solidFill>
                  <a:schemeClr val="dk1"/>
                </a:solidFill>
                <a:latin typeface="Open Sans"/>
                <a:ea typeface="Open Sans"/>
                <a:cs typeface="Open Sans"/>
                <a:sym typeface="Open Sans"/>
              </a:rPr>
              <a:t> </a:t>
            </a:r>
            <a:r>
              <a:rPr lang="es" sz="900">
                <a:solidFill>
                  <a:schemeClr val="dk1"/>
                </a:solidFill>
                <a:latin typeface="Open Sans"/>
                <a:ea typeface="Open Sans"/>
                <a:cs typeface="Open Sans"/>
                <a:sym typeface="Open Sans"/>
              </a:rPr>
              <a:t>Mejoras internas para que la fundación sea una palanca de cambio eficaz.</a:t>
            </a:r>
            <a:endParaRPr sz="900">
              <a:solidFill>
                <a:schemeClr val="dk1"/>
              </a:solidFill>
              <a:latin typeface="Open Sans"/>
              <a:ea typeface="Open Sans"/>
              <a:cs typeface="Open Sans"/>
              <a:sym typeface="Open Sans"/>
            </a:endParaRPr>
          </a:p>
          <a:p>
            <a:pPr indent="-137201" lvl="0" marL="172800" marR="0" rtl="0" algn="l">
              <a:lnSpc>
                <a:spcPct val="115000"/>
              </a:lnSpc>
              <a:spcBef>
                <a:spcPts val="40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Gestión reflexiva.</a:t>
            </a:r>
            <a:r>
              <a:rPr lang="es" sz="900">
                <a:solidFill>
                  <a:schemeClr val="dk1"/>
                </a:solidFill>
                <a:latin typeface="Open Sans"/>
                <a:ea typeface="Open Sans"/>
                <a:cs typeface="Open Sans"/>
                <a:sym typeface="Open Sans"/>
              </a:rPr>
              <a:t> Cuestionarse en el día a día si las prácticas internas están alineadas con el cambio sistémico.</a:t>
            </a:r>
            <a:endParaRPr sz="900">
              <a:solidFill>
                <a:schemeClr val="dk1"/>
              </a:solidFill>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Cultura del dato. </a:t>
            </a:r>
            <a:r>
              <a:rPr lang="es" sz="900">
                <a:solidFill>
                  <a:schemeClr val="dk1"/>
                </a:solidFill>
                <a:latin typeface="Open Sans"/>
                <a:ea typeface="Open Sans"/>
                <a:cs typeface="Open Sans"/>
                <a:sym typeface="Open Sans"/>
              </a:rPr>
              <a:t>Mejorar la medición de impacto mediante indicadores que tengan "materialidad" y aporten valor real a la gestión.</a:t>
            </a:r>
            <a:endParaRPr sz="900">
              <a:solidFill>
                <a:schemeClr val="dk1"/>
              </a:solidFill>
              <a:latin typeface="Open Sans"/>
              <a:ea typeface="Open Sans"/>
              <a:cs typeface="Open Sans"/>
              <a:sym typeface="Open Sans"/>
            </a:endParaRPr>
          </a:p>
        </p:txBody>
      </p:sp>
      <p:sp>
        <p:nvSpPr>
          <p:cNvPr id="380" name="Google Shape;380;p55"/>
          <p:cNvSpPr txBox="1"/>
          <p:nvPr/>
        </p:nvSpPr>
        <p:spPr>
          <a:xfrm>
            <a:off x="4794450" y="1437200"/>
            <a:ext cx="3895200" cy="1782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400"/>
              </a:spcBef>
              <a:spcAft>
                <a:spcPts val="0"/>
              </a:spcAft>
              <a:buNone/>
            </a:pPr>
            <a:r>
              <a:rPr b="1" lang="es" sz="900">
                <a:solidFill>
                  <a:schemeClr val="dk1"/>
                </a:solidFill>
                <a:latin typeface="Open Sans"/>
                <a:ea typeface="Open Sans"/>
                <a:cs typeface="Open Sans"/>
                <a:sym typeface="Open Sans"/>
              </a:rPr>
              <a:t>4. Colaboración ecosistémica entre pares. </a:t>
            </a:r>
            <a:r>
              <a:rPr lang="es" sz="900">
                <a:solidFill>
                  <a:schemeClr val="dk1"/>
                </a:solidFill>
                <a:latin typeface="Open Sans"/>
                <a:ea typeface="Open Sans"/>
                <a:cs typeface="Open Sans"/>
                <a:sym typeface="Open Sans"/>
              </a:rPr>
              <a:t>Fortalecer el sector mediante la unión de esfuerzos entre fundaciones donantes.</a:t>
            </a:r>
            <a:endParaRPr sz="900">
              <a:solidFill>
                <a:schemeClr val="dk1"/>
              </a:solidFill>
              <a:latin typeface="Open Sans"/>
              <a:ea typeface="Open Sans"/>
              <a:cs typeface="Open Sans"/>
              <a:sym typeface="Open Sans"/>
            </a:endParaRPr>
          </a:p>
          <a:p>
            <a:pPr indent="-137201" lvl="0" marL="172800" marR="0" rtl="0" algn="l">
              <a:lnSpc>
                <a:spcPct val="115000"/>
              </a:lnSpc>
              <a:spcBef>
                <a:spcPts val="40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Proyectos conjuntos. </a:t>
            </a:r>
            <a:r>
              <a:rPr lang="es" sz="900">
                <a:solidFill>
                  <a:schemeClr val="dk1"/>
                </a:solidFill>
                <a:latin typeface="Open Sans"/>
                <a:ea typeface="Open Sans"/>
                <a:cs typeface="Open Sans"/>
                <a:sym typeface="Open Sans"/>
              </a:rPr>
              <a:t>Identificar otras fundaciones para implementar iniciativas compartidas y fondos comunes.</a:t>
            </a:r>
            <a:endParaRPr sz="900">
              <a:solidFill>
                <a:schemeClr val="dk1"/>
              </a:solidFill>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Mapeo del sector. </a:t>
            </a:r>
            <a:r>
              <a:rPr lang="es" sz="900">
                <a:solidFill>
                  <a:schemeClr val="dk1"/>
                </a:solidFill>
                <a:latin typeface="Open Sans"/>
                <a:ea typeface="Open Sans"/>
                <a:cs typeface="Open Sans"/>
                <a:sym typeface="Open Sans"/>
              </a:rPr>
              <a:t>Apoyar a la AEF en la elaboración de un mapa de fundaciones donantes para generar sinergias claras.</a:t>
            </a:r>
            <a:endParaRPr sz="900">
              <a:solidFill>
                <a:schemeClr val="dk1"/>
              </a:solidFill>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Inteligencia colectiva. </a:t>
            </a:r>
            <a:r>
              <a:rPr lang="es" sz="900">
                <a:solidFill>
                  <a:schemeClr val="dk1"/>
                </a:solidFill>
                <a:latin typeface="Open Sans"/>
                <a:ea typeface="Open Sans"/>
                <a:cs typeface="Open Sans"/>
                <a:sym typeface="Open Sans"/>
              </a:rPr>
              <a:t>Compartir buenas prácticas, errores y aprendizajes con otras entidades donantes para no duplicar esfuerzos.</a:t>
            </a:r>
            <a:endParaRPr sz="900">
              <a:solidFill>
                <a:schemeClr val="dk1"/>
              </a:solidFill>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Impulso territorial. </a:t>
            </a:r>
            <a:r>
              <a:rPr lang="es" sz="900">
                <a:solidFill>
                  <a:schemeClr val="dk1"/>
                </a:solidFill>
                <a:latin typeface="Open Sans"/>
                <a:ea typeface="Open Sans"/>
                <a:cs typeface="Open Sans"/>
                <a:sym typeface="Open Sans"/>
              </a:rPr>
              <a:t>Promover grupos de trabajo específicos, como el grupo de fundaciones donantes en Cataluña.</a:t>
            </a:r>
            <a:endParaRPr sz="1100">
              <a:solidFill>
                <a:schemeClr val="dk1"/>
              </a:solidFill>
              <a:latin typeface="Open Sans"/>
              <a:ea typeface="Open Sans"/>
              <a:cs typeface="Open Sans"/>
              <a:sym typeface="Open Sans"/>
            </a:endParaRPr>
          </a:p>
        </p:txBody>
      </p:sp>
      <p:sp>
        <p:nvSpPr>
          <p:cNvPr id="381" name="Google Shape;381;p55"/>
          <p:cNvSpPr txBox="1"/>
          <p:nvPr/>
        </p:nvSpPr>
        <p:spPr>
          <a:xfrm>
            <a:off x="450000" y="1437188"/>
            <a:ext cx="3895200" cy="14643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400"/>
              </a:spcBef>
              <a:spcAft>
                <a:spcPts val="0"/>
              </a:spcAft>
              <a:buNone/>
            </a:pPr>
            <a:r>
              <a:rPr b="1" lang="es" sz="900">
                <a:solidFill>
                  <a:schemeClr val="dk1"/>
                </a:solidFill>
                <a:latin typeface="Open Sans"/>
                <a:ea typeface="Open Sans"/>
                <a:cs typeface="Open Sans"/>
                <a:sym typeface="Open Sans"/>
              </a:rPr>
              <a:t>3. Más allá del cheque: las 5 Ts en la práctica. </a:t>
            </a:r>
            <a:r>
              <a:rPr lang="es" sz="900">
                <a:solidFill>
                  <a:schemeClr val="dk1"/>
                </a:solidFill>
                <a:latin typeface="Open Sans"/>
                <a:ea typeface="Open Sans"/>
                <a:cs typeface="Open Sans"/>
                <a:sym typeface="Open Sans"/>
              </a:rPr>
              <a:t>Cosecha de acciones para aportar valor a través del tiempo, talento y redes.</a:t>
            </a:r>
            <a:endParaRPr sz="900">
              <a:solidFill>
                <a:schemeClr val="dk1"/>
              </a:solidFill>
              <a:latin typeface="Open Sans"/>
              <a:ea typeface="Open Sans"/>
              <a:cs typeface="Open Sans"/>
              <a:sym typeface="Open Sans"/>
            </a:endParaRPr>
          </a:p>
          <a:p>
            <a:pPr indent="-137201" lvl="0" marL="172800" marR="0" rtl="0" algn="l">
              <a:lnSpc>
                <a:spcPct val="115000"/>
              </a:lnSpc>
              <a:spcBef>
                <a:spcPts val="40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Acompañamiento especializado. </a:t>
            </a:r>
            <a:r>
              <a:rPr lang="es" sz="900">
                <a:solidFill>
                  <a:schemeClr val="dk1"/>
                </a:solidFill>
                <a:latin typeface="Open Sans"/>
                <a:ea typeface="Open Sans"/>
                <a:cs typeface="Open Sans"/>
                <a:sym typeface="Open Sans"/>
              </a:rPr>
              <a:t>Brindar asesoría técnica, formación y apoyo para que las organizaciones incorporen la innovación.</a:t>
            </a:r>
            <a:endParaRPr sz="900">
              <a:solidFill>
                <a:schemeClr val="dk1"/>
              </a:solidFill>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Tiempo de calidad. </a:t>
            </a:r>
            <a:r>
              <a:rPr lang="es" sz="900">
                <a:solidFill>
                  <a:schemeClr val="dk1"/>
                </a:solidFill>
                <a:latin typeface="Open Sans"/>
                <a:ea typeface="Open Sans"/>
                <a:cs typeface="Open Sans"/>
                <a:sym typeface="Open Sans"/>
              </a:rPr>
              <a:t>Dedicar horas a conocer en profundidad los proyectos y generar vínculos que trasciendan lo transaccional.</a:t>
            </a:r>
            <a:endParaRPr sz="900">
              <a:solidFill>
                <a:schemeClr val="dk1"/>
              </a:solidFill>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Incidencia y voz. </a:t>
            </a:r>
            <a:r>
              <a:rPr lang="es" sz="900">
                <a:solidFill>
                  <a:schemeClr val="dk1"/>
                </a:solidFill>
                <a:latin typeface="Open Sans"/>
                <a:ea typeface="Open Sans"/>
                <a:cs typeface="Open Sans"/>
                <a:sym typeface="Open Sans"/>
              </a:rPr>
              <a:t>Utilizar el peso institucional de la fundación para hacer incidencia política y social en favor de las causas apoyadas.</a:t>
            </a:r>
            <a:endParaRPr sz="900">
              <a:solidFill>
                <a:srgbClr val="303030"/>
              </a:solidFill>
              <a:highlight>
                <a:schemeClr val="lt1"/>
              </a:highlight>
              <a:latin typeface="Open Sans"/>
              <a:ea typeface="Open Sans"/>
              <a:cs typeface="Open Sans"/>
              <a:sym typeface="Open Sans"/>
            </a:endParaRPr>
          </a:p>
        </p:txBody>
      </p:sp>
      <p:sp>
        <p:nvSpPr>
          <p:cNvPr id="382" name="Google Shape;382;p55"/>
          <p:cNvSpPr txBox="1"/>
          <p:nvPr/>
        </p:nvSpPr>
        <p:spPr>
          <a:xfrm>
            <a:off x="450000" y="444900"/>
            <a:ext cx="7266300" cy="6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Filantropía hoy : hacia el cambio sistémico</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Claves para una práctica sistémica</a:t>
            </a:r>
            <a:endParaRPr sz="3000">
              <a:solidFill>
                <a:srgbClr val="2F85C7"/>
              </a:solidFill>
              <a:latin typeface="Raleway Black"/>
              <a:ea typeface="Raleway Black"/>
              <a:cs typeface="Raleway Black"/>
              <a:sym typeface="Raleway Black"/>
            </a:endParaRPr>
          </a:p>
        </p:txBody>
      </p:sp>
      <p:pic>
        <p:nvPicPr>
          <p:cNvPr id="383" name="Google Shape;383;p55"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
        <p:nvSpPr>
          <p:cNvPr id="384" name="Google Shape;384;p55"/>
          <p:cNvSpPr txBox="1"/>
          <p:nvPr/>
        </p:nvSpPr>
        <p:spPr>
          <a:xfrm>
            <a:off x="4794452" y="3903244"/>
            <a:ext cx="3729300" cy="775800"/>
          </a:xfrm>
          <a:prstGeom prst="rect">
            <a:avLst/>
          </a:prstGeom>
          <a:noFill/>
          <a:ln>
            <a:noFill/>
          </a:ln>
        </p:spPr>
        <p:txBody>
          <a:bodyPr anchorCtr="0" anchor="t" bIns="0" lIns="0" spcFirstLastPara="1" rIns="0" wrap="square" tIns="0">
            <a:spAutoFit/>
          </a:bodyPr>
          <a:lstStyle/>
          <a:p>
            <a:pPr indent="-137201" lvl="0" marL="172800" marR="0" rtl="0" algn="l">
              <a:lnSpc>
                <a:spcPct val="115000"/>
              </a:lnSpc>
              <a:spcBef>
                <a:spcPts val="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Mejorar los tiempos de respuesta </a:t>
            </a:r>
            <a:r>
              <a:rPr lang="es" sz="900">
                <a:solidFill>
                  <a:schemeClr val="dk1"/>
                </a:solidFill>
                <a:latin typeface="Open Sans"/>
                <a:ea typeface="Open Sans"/>
                <a:cs typeface="Open Sans"/>
                <a:sym typeface="Open Sans"/>
              </a:rPr>
              <a:t>a las entidades beneficiarias sin perder la calidad en el acompañamiento.</a:t>
            </a:r>
            <a:endParaRPr sz="900">
              <a:solidFill>
                <a:schemeClr val="dk1"/>
              </a:solidFill>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chemeClr val="dk1"/>
                </a:solidFill>
                <a:latin typeface="Open Sans"/>
                <a:ea typeface="Open Sans"/>
                <a:cs typeface="Open Sans"/>
                <a:sym typeface="Open Sans"/>
              </a:rPr>
              <a:t>Trabajar para que los protectorados sean menos "funcionarizados" </a:t>
            </a:r>
            <a:r>
              <a:rPr lang="es" sz="900">
                <a:solidFill>
                  <a:schemeClr val="dk1"/>
                </a:solidFill>
                <a:latin typeface="Open Sans"/>
                <a:ea typeface="Open Sans"/>
                <a:cs typeface="Open Sans"/>
                <a:sym typeface="Open Sans"/>
              </a:rPr>
              <a:t>y más proactivos</a:t>
            </a:r>
            <a:r>
              <a:rPr b="1" lang="es" sz="900">
                <a:solidFill>
                  <a:schemeClr val="dk1"/>
                </a:solidFill>
                <a:latin typeface="Open Sans"/>
                <a:ea typeface="Open Sans"/>
                <a:cs typeface="Open Sans"/>
                <a:sym typeface="Open Sans"/>
              </a:rPr>
              <a:t> </a:t>
            </a:r>
            <a:r>
              <a:rPr lang="es" sz="900">
                <a:solidFill>
                  <a:schemeClr val="dk1"/>
                </a:solidFill>
                <a:latin typeface="Open Sans"/>
                <a:ea typeface="Open Sans"/>
                <a:cs typeface="Open Sans"/>
                <a:sym typeface="Open Sans"/>
              </a:rPr>
              <a:t>ante la innovación filantrópica.</a:t>
            </a:r>
            <a:endParaRPr sz="900">
              <a:solidFill>
                <a:schemeClr val="dk1"/>
              </a:solidFill>
              <a:latin typeface="Open Sans"/>
              <a:ea typeface="Open Sans"/>
              <a:cs typeface="Open Sans"/>
              <a:sym typeface="Open Sans"/>
            </a:endParaRPr>
          </a:p>
        </p:txBody>
      </p:sp>
      <p:cxnSp>
        <p:nvCxnSpPr>
          <p:cNvPr id="385" name="Google Shape;385;p55"/>
          <p:cNvCxnSpPr/>
          <p:nvPr/>
        </p:nvCxnSpPr>
        <p:spPr>
          <a:xfrm>
            <a:off x="450000" y="3363492"/>
            <a:ext cx="8241600" cy="0"/>
          </a:xfrm>
          <a:prstGeom prst="straightConnector1">
            <a:avLst/>
          </a:prstGeom>
          <a:noFill/>
          <a:ln cap="flat" cmpd="sng" w="9525">
            <a:solidFill>
              <a:srgbClr val="2F85C7"/>
            </a:solidFill>
            <a:prstDash val="solid"/>
            <a:round/>
            <a:headEnd len="med" w="med" type="none"/>
            <a:tailEnd len="med" w="med"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p38" title="AEF 5.png"/>
          <p:cNvPicPr preferRelativeResize="0"/>
          <p:nvPr/>
        </p:nvPicPr>
        <p:blipFill rotWithShape="1">
          <a:blip r:embed="rId3">
            <a:alphaModFix amt="29000"/>
          </a:blip>
          <a:srcRect b="0" l="0" r="0" t="0"/>
          <a:stretch/>
        </p:blipFill>
        <p:spPr>
          <a:xfrm>
            <a:off x="5467351" y="-335010"/>
            <a:ext cx="5963225" cy="8013573"/>
          </a:xfrm>
          <a:prstGeom prst="rect">
            <a:avLst/>
          </a:prstGeom>
          <a:noFill/>
          <a:ln>
            <a:noFill/>
          </a:ln>
        </p:spPr>
      </p:pic>
      <p:sp>
        <p:nvSpPr>
          <p:cNvPr id="152" name="Google Shape;152;p38"/>
          <p:cNvSpPr txBox="1"/>
          <p:nvPr/>
        </p:nvSpPr>
        <p:spPr>
          <a:xfrm>
            <a:off x="454200" y="1927650"/>
            <a:ext cx="3895500" cy="22782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700"/>
              </a:spcBef>
              <a:spcAft>
                <a:spcPts val="0"/>
              </a:spcAft>
              <a:buNone/>
            </a:pPr>
            <a:r>
              <a:rPr b="1" lang="es" sz="1000">
                <a:solidFill>
                  <a:srgbClr val="0E73BA"/>
                </a:solidFill>
                <a:latin typeface="Open Sans"/>
                <a:ea typeface="Open Sans"/>
                <a:cs typeface="Open Sans"/>
                <a:sym typeface="Open Sans"/>
              </a:rPr>
              <a:t>El Grupo de Fundaciones Donantes de la Asociación Española de Fundaciones (AEF) </a:t>
            </a:r>
            <a:r>
              <a:rPr lang="es" sz="1000">
                <a:solidFill>
                  <a:srgbClr val="0E73BA"/>
                </a:solidFill>
                <a:latin typeface="Open Sans"/>
                <a:ea typeface="Open Sans"/>
                <a:cs typeface="Open Sans"/>
                <a:sym typeface="Open Sans"/>
              </a:rPr>
              <a:t>es un espacio estable de encuentro, aprendizaje, intercambio y colaboración que reúne a fundaciones que realizan concesión de ayudas a terceros (grantmaking) como una de sus principales herramientas de actuación. Creado para fortalecer este perfil específico dentro del sector fundacional español, el Grupo promueve el desarrollo de capacidades, el intercambio de buenas prácticas, la generación de conocimiento y la cooperación entre fundaciones, con el objetivo de impulsar una filantropía más estratégica, colaborativa, transparente y transformadora, capaz de generar un mayor impacto social y de dar respuesta a retos complejos desde una lógica de aprendizaje compartido y acción colectiva.</a:t>
            </a:r>
            <a:endParaRPr sz="1000">
              <a:solidFill>
                <a:srgbClr val="0E73BA"/>
              </a:solidFill>
              <a:latin typeface="Open Sans"/>
              <a:ea typeface="Open Sans"/>
              <a:cs typeface="Open Sans"/>
              <a:sym typeface="Open Sans"/>
            </a:endParaRPr>
          </a:p>
        </p:txBody>
      </p:sp>
      <p:pic>
        <p:nvPicPr>
          <p:cNvPr id="153" name="Google Shape;153;p38" title="AEF_asociación_española_de_fundaciones.png"/>
          <p:cNvPicPr preferRelativeResize="0"/>
          <p:nvPr/>
        </p:nvPicPr>
        <p:blipFill>
          <a:blip r:embed="rId4">
            <a:alphaModFix/>
          </a:blip>
          <a:stretch>
            <a:fillRect/>
          </a:stretch>
        </p:blipFill>
        <p:spPr>
          <a:xfrm>
            <a:off x="454205" y="937650"/>
            <a:ext cx="1070950" cy="7283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56"/>
          <p:cNvSpPr txBox="1"/>
          <p:nvPr/>
        </p:nvSpPr>
        <p:spPr>
          <a:xfrm>
            <a:off x="450000" y="1443075"/>
            <a:ext cx="6174600" cy="6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Filantropía hoy : hacia el cambio sistémico</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Conclusiones</a:t>
            </a:r>
            <a:endParaRPr sz="3000">
              <a:solidFill>
                <a:srgbClr val="2F85C7"/>
              </a:solidFill>
              <a:latin typeface="Raleway Black"/>
              <a:ea typeface="Raleway Black"/>
              <a:cs typeface="Raleway Black"/>
              <a:sym typeface="Raleway Black"/>
            </a:endParaRPr>
          </a:p>
        </p:txBody>
      </p:sp>
      <p:sp>
        <p:nvSpPr>
          <p:cNvPr id="391" name="Google Shape;391;p56"/>
          <p:cNvSpPr txBox="1"/>
          <p:nvPr/>
        </p:nvSpPr>
        <p:spPr>
          <a:xfrm>
            <a:off x="450000" y="2446713"/>
            <a:ext cx="3895200" cy="12537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lang="es" sz="900">
                <a:solidFill>
                  <a:srgbClr val="303030"/>
                </a:solidFill>
                <a:highlight>
                  <a:schemeClr val="lt1"/>
                </a:highlight>
                <a:latin typeface="Open Sans"/>
                <a:ea typeface="Open Sans"/>
                <a:cs typeface="Open Sans"/>
                <a:sym typeface="Open Sans"/>
              </a:rPr>
              <a:t>La filantropía debe reivindicar su papel como el "capital riesgo del tercer sector": el dinero más libre, innovador y capaz de asumir riesgos que otros (fondos públicos) no pueden permitirse.</a:t>
            </a:r>
            <a:endParaRPr sz="900">
              <a:solidFill>
                <a:srgbClr val="303030"/>
              </a:solidFill>
              <a:highlight>
                <a:schemeClr val="lt1"/>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rgbClr val="303030"/>
                </a:solidFill>
                <a:highlight>
                  <a:schemeClr val="lt1"/>
                </a:highlight>
                <a:latin typeface="Open Sans"/>
                <a:ea typeface="Open Sans"/>
                <a:cs typeface="Open Sans"/>
                <a:sym typeface="Open Sans"/>
              </a:rPr>
              <a:t>Honestidad organizacional: </a:t>
            </a:r>
            <a:r>
              <a:rPr lang="es" sz="900">
                <a:solidFill>
                  <a:srgbClr val="303030"/>
                </a:solidFill>
                <a:highlight>
                  <a:schemeClr val="lt1"/>
                </a:highlight>
                <a:latin typeface="Open Sans"/>
                <a:ea typeface="Open Sans"/>
                <a:cs typeface="Open Sans"/>
                <a:sym typeface="Open Sans"/>
              </a:rPr>
              <a:t>El cambio sistémico hacia fuera empieza con un análisis interno honesto.</a:t>
            </a:r>
            <a:endParaRPr sz="900">
              <a:solidFill>
                <a:srgbClr val="303030"/>
              </a:solidFill>
              <a:highlight>
                <a:schemeClr val="lt1"/>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rgbClr val="303030"/>
                </a:solidFill>
                <a:highlight>
                  <a:schemeClr val="lt1"/>
                </a:highlight>
                <a:latin typeface="Open Sans"/>
                <a:ea typeface="Open Sans"/>
                <a:cs typeface="Open Sans"/>
                <a:sym typeface="Open Sans"/>
              </a:rPr>
              <a:t>Próximo paso: </a:t>
            </a:r>
            <a:r>
              <a:rPr lang="es" sz="900">
                <a:solidFill>
                  <a:srgbClr val="303030"/>
                </a:solidFill>
                <a:highlight>
                  <a:schemeClr val="lt1"/>
                </a:highlight>
                <a:latin typeface="Open Sans"/>
                <a:ea typeface="Open Sans"/>
                <a:cs typeface="Open Sans"/>
                <a:sym typeface="Open Sans"/>
              </a:rPr>
              <a:t>Se propone un programa formativo profundo (5-6 sesiones online) con IG Advisors para que las fundaciones transiten este camino de análisis, referentes y soluciones prácticas.</a:t>
            </a:r>
            <a:endParaRPr sz="900">
              <a:solidFill>
                <a:srgbClr val="303030"/>
              </a:solidFill>
              <a:highlight>
                <a:schemeClr val="lt1"/>
              </a:highlight>
              <a:latin typeface="Open Sans"/>
              <a:ea typeface="Open Sans"/>
              <a:cs typeface="Open Sans"/>
              <a:sym typeface="Open Sans"/>
            </a:endParaRPr>
          </a:p>
        </p:txBody>
      </p:sp>
      <p:pic>
        <p:nvPicPr>
          <p:cNvPr id="392" name="Google Shape;392;p56"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pic>
        <p:nvPicPr>
          <p:cNvPr id="393" name="Google Shape;393;p56" title="AEF_Infinito Delecias_003 copia.jpg"/>
          <p:cNvPicPr preferRelativeResize="0"/>
          <p:nvPr/>
        </p:nvPicPr>
        <p:blipFill rotWithShape="1">
          <a:blip r:embed="rId4">
            <a:alphaModFix/>
          </a:blip>
          <a:srcRect b="0" l="661" r="671" t="0"/>
          <a:stretch/>
        </p:blipFill>
        <p:spPr>
          <a:xfrm>
            <a:off x="4803900" y="1299750"/>
            <a:ext cx="3895200" cy="263437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397" name="Shape 397"/>
        <p:cNvGrpSpPr/>
        <p:nvPr/>
      </p:nvGrpSpPr>
      <p:grpSpPr>
        <a:xfrm>
          <a:off x="0" y="0"/>
          <a:ext cx="0" cy="0"/>
          <a:chOff x="0" y="0"/>
          <a:chExt cx="0" cy="0"/>
        </a:xfrm>
      </p:grpSpPr>
      <p:pic>
        <p:nvPicPr>
          <p:cNvPr id="398" name="Google Shape;398;p57" title="AEF 4.png"/>
          <p:cNvPicPr preferRelativeResize="0"/>
          <p:nvPr/>
        </p:nvPicPr>
        <p:blipFill>
          <a:blip r:embed="rId3">
            <a:alphaModFix amt="55000"/>
          </a:blip>
          <a:stretch>
            <a:fillRect/>
          </a:stretch>
        </p:blipFill>
        <p:spPr>
          <a:xfrm>
            <a:off x="5467351" y="-335010"/>
            <a:ext cx="5963225" cy="8013573"/>
          </a:xfrm>
          <a:prstGeom prst="rect">
            <a:avLst/>
          </a:prstGeom>
          <a:noFill/>
          <a:ln>
            <a:noFill/>
          </a:ln>
        </p:spPr>
      </p:pic>
      <p:sp>
        <p:nvSpPr>
          <p:cNvPr id="399" name="Google Shape;399;p57"/>
          <p:cNvSpPr txBox="1"/>
          <p:nvPr>
            <p:ph idx="12" type="sldNum"/>
          </p:nvPr>
        </p:nvSpPr>
        <p:spPr>
          <a:xfrm>
            <a:off x="8419574" y="4700195"/>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s"/>
              <a:t>‹#›</a:t>
            </a:fld>
            <a:endParaRPr/>
          </a:p>
        </p:txBody>
      </p:sp>
      <p:sp>
        <p:nvSpPr>
          <p:cNvPr id="400" name="Google Shape;400;p57"/>
          <p:cNvSpPr txBox="1"/>
          <p:nvPr/>
        </p:nvSpPr>
        <p:spPr>
          <a:xfrm>
            <a:off x="490675" y="1899150"/>
            <a:ext cx="5422500" cy="1345200"/>
          </a:xfrm>
          <a:prstGeom prst="rect">
            <a:avLst/>
          </a:prstGeom>
          <a:noFill/>
          <a:ln>
            <a:noFill/>
          </a:ln>
        </p:spPr>
        <p:txBody>
          <a:bodyPr anchorCtr="0" anchor="ctr" bIns="0" lIns="0" spcFirstLastPara="1" rIns="0" wrap="square" tIns="0">
            <a:spAutoFit/>
          </a:bodyPr>
          <a:lstStyle/>
          <a:p>
            <a:pPr indent="0" lvl="0" marL="0" marR="0" rtl="0" algn="l">
              <a:lnSpc>
                <a:spcPct val="90000"/>
              </a:lnSpc>
              <a:spcBef>
                <a:spcPts val="0"/>
              </a:spcBef>
              <a:spcAft>
                <a:spcPts val="0"/>
              </a:spcAft>
              <a:buClr>
                <a:schemeClr val="dk1"/>
              </a:buClr>
              <a:buSzPts val="3600"/>
              <a:buFont typeface="Arial"/>
              <a:buNone/>
            </a:pPr>
            <a:r>
              <a:rPr lang="es" sz="4855">
                <a:solidFill>
                  <a:schemeClr val="lt1"/>
                </a:solidFill>
                <a:latin typeface="Raleway Black"/>
                <a:ea typeface="Raleway Black"/>
                <a:cs typeface="Raleway Black"/>
                <a:sym typeface="Raleway Black"/>
              </a:rPr>
              <a:t>Colaboraciones en marcha</a:t>
            </a:r>
            <a:endParaRPr sz="4855">
              <a:solidFill>
                <a:schemeClr val="lt1"/>
              </a:solidFill>
              <a:latin typeface="Raleway Black"/>
              <a:ea typeface="Raleway Black"/>
              <a:cs typeface="Raleway Black"/>
              <a:sym typeface="Raleway Black"/>
            </a:endParaRPr>
          </a:p>
        </p:txBody>
      </p:sp>
      <p:pic>
        <p:nvPicPr>
          <p:cNvPr id="401" name="Google Shape;401;p57" title="AEF_asociación_española_de_fundaciones.png"/>
          <p:cNvPicPr preferRelativeResize="0"/>
          <p:nvPr/>
        </p:nvPicPr>
        <p:blipFill>
          <a:blip r:embed="rId4">
            <a:alphaModFix/>
          </a:blip>
          <a:stretch>
            <a:fillRect/>
          </a:stretch>
        </p:blipFill>
        <p:spPr>
          <a:xfrm>
            <a:off x="7994223" y="444900"/>
            <a:ext cx="704875" cy="47939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58"/>
          <p:cNvSpPr/>
          <p:nvPr/>
        </p:nvSpPr>
        <p:spPr>
          <a:xfrm rot="-5400000">
            <a:off x="9845700" y="549675"/>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407" name="Google Shape;407;p58"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
        <p:nvSpPr>
          <p:cNvPr id="408" name="Google Shape;408;p58"/>
          <p:cNvSpPr txBox="1"/>
          <p:nvPr/>
        </p:nvSpPr>
        <p:spPr>
          <a:xfrm>
            <a:off x="454275" y="1900725"/>
            <a:ext cx="3895200" cy="25281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b="1" lang="es" sz="900">
                <a:solidFill>
                  <a:srgbClr val="2F85C7"/>
                </a:solidFill>
                <a:latin typeface="Open Sans"/>
                <a:ea typeface="Open Sans"/>
                <a:cs typeface="Open Sans"/>
                <a:sym typeface="Open Sans"/>
              </a:rPr>
              <a:t>Nivel 1: Aprender juntas</a:t>
            </a:r>
            <a:endParaRPr b="1" sz="900">
              <a:solidFill>
                <a:srgbClr val="2F85C7"/>
              </a:solidFill>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latin typeface="Open Sans"/>
                <a:ea typeface="Open Sans"/>
                <a:cs typeface="Open Sans"/>
                <a:sym typeface="Open Sans"/>
              </a:rPr>
              <a:t>Consolidación del espacio: </a:t>
            </a:r>
            <a:r>
              <a:rPr lang="es" sz="900">
                <a:solidFill>
                  <a:schemeClr val="dk1"/>
                </a:solidFill>
                <a:latin typeface="Open Sans"/>
                <a:ea typeface="Open Sans"/>
                <a:cs typeface="Open Sans"/>
                <a:sym typeface="Open Sans"/>
              </a:rPr>
              <a:t>Se ha mantenido un nivel constante de participación con unas 60 personas por sesión, consolidando un lenguaje común sobre aportaciones no monetarias y cambio sistémico.</a:t>
            </a:r>
            <a:endParaRPr sz="900">
              <a:solidFill>
                <a:schemeClr val="dk1"/>
              </a:solidFill>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latin typeface="Open Sans"/>
                <a:ea typeface="Open Sans"/>
                <a:cs typeface="Open Sans"/>
                <a:sym typeface="Open Sans"/>
              </a:rPr>
              <a:t>Cultura de confianza: </a:t>
            </a:r>
            <a:r>
              <a:rPr lang="es" sz="900">
                <a:solidFill>
                  <a:schemeClr val="dk1"/>
                </a:solidFill>
                <a:latin typeface="Open Sans"/>
                <a:ea typeface="Open Sans"/>
                <a:cs typeface="Open Sans"/>
                <a:sym typeface="Open Sans"/>
              </a:rPr>
              <a:t>El valor principal ha sido generar "roce" entre fundaciones, pasando de relaciones institucionales a contactos directos (WhatsApp/teléfono) que facilitan la colaboración ágil.</a:t>
            </a:r>
            <a:endParaRPr sz="900">
              <a:solidFill>
                <a:schemeClr val="dk1"/>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s" sz="900">
                <a:solidFill>
                  <a:srgbClr val="2F85C7"/>
                </a:solidFill>
                <a:latin typeface="Open Sans"/>
                <a:ea typeface="Open Sans"/>
                <a:cs typeface="Open Sans"/>
                <a:sym typeface="Open Sans"/>
              </a:rPr>
              <a:t>Nivel 2: Generación de conocimiento especializado</a:t>
            </a:r>
            <a:endParaRPr b="1" sz="900">
              <a:solidFill>
                <a:srgbClr val="303030"/>
              </a:solidFill>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lang="es" sz="900">
                <a:solidFill>
                  <a:schemeClr val="dk1"/>
                </a:solidFill>
                <a:latin typeface="Open Sans"/>
                <a:ea typeface="Open Sans"/>
                <a:cs typeface="Open Sans"/>
                <a:sym typeface="Open Sans"/>
              </a:rPr>
              <a:t>El gran hito de este nivel en 2025 fue el</a:t>
            </a:r>
            <a:r>
              <a:rPr b="1" lang="es" sz="900">
                <a:solidFill>
                  <a:schemeClr val="dk1"/>
                </a:solidFill>
                <a:latin typeface="Open Sans"/>
                <a:ea typeface="Open Sans"/>
                <a:cs typeface="Open Sans"/>
                <a:sym typeface="Open Sans"/>
              </a:rPr>
              <a:t> estudio sobre aportaciones no monetarias: Filantropía de la confianza: Más allá del apoyo monetario</a:t>
            </a:r>
            <a:r>
              <a:rPr lang="es" sz="900">
                <a:solidFill>
                  <a:schemeClr val="dk1"/>
                </a:solidFill>
                <a:latin typeface="Open Sans"/>
                <a:ea typeface="Open Sans"/>
                <a:cs typeface="Open Sans"/>
                <a:sym typeface="Open Sans"/>
              </a:rPr>
              <a:t>. </a:t>
            </a:r>
            <a:r>
              <a:rPr lang="es" sz="900">
                <a:solidFill>
                  <a:schemeClr val="dk1"/>
                </a:solidFill>
                <a:latin typeface="Open Sans"/>
                <a:ea typeface="Open Sans"/>
                <a:cs typeface="Open Sans"/>
                <a:sym typeface="Open Sans"/>
              </a:rPr>
              <a:t>Este informe </a:t>
            </a:r>
            <a:r>
              <a:rPr lang="es" sz="900">
                <a:solidFill>
                  <a:schemeClr val="dk1"/>
                </a:solidFill>
                <a:latin typeface="Open Sans"/>
                <a:ea typeface="Open Sans"/>
                <a:cs typeface="Open Sans"/>
                <a:sym typeface="Open Sans"/>
              </a:rPr>
              <a:t>permitió ratificar que las entidades sociales a menudo valoran al mismo nivel el fortalecimiento y la asistencia técnica que la propia aportación económica. No solo se genera teoría, sino que se aplica directamente a la gestión de las </a:t>
            </a:r>
            <a:r>
              <a:rPr lang="es" sz="900">
                <a:solidFill>
                  <a:schemeClr val="dk1"/>
                </a:solidFill>
                <a:latin typeface="Open Sans"/>
                <a:ea typeface="Open Sans"/>
                <a:cs typeface="Open Sans"/>
                <a:sym typeface="Open Sans"/>
              </a:rPr>
              <a:t>fundaciones</a:t>
            </a:r>
            <a:r>
              <a:rPr lang="es" sz="900">
                <a:solidFill>
                  <a:srgbClr val="303030"/>
                </a:solidFill>
                <a:latin typeface="Open Sans"/>
                <a:ea typeface="Open Sans"/>
                <a:cs typeface="Open Sans"/>
                <a:sym typeface="Open Sans"/>
              </a:rPr>
              <a:t>.</a:t>
            </a:r>
            <a:endParaRPr sz="900">
              <a:solidFill>
                <a:srgbClr val="2F85C7"/>
              </a:solidFill>
              <a:latin typeface="Open Sans"/>
              <a:ea typeface="Open Sans"/>
              <a:cs typeface="Open Sans"/>
              <a:sym typeface="Open Sans"/>
            </a:endParaRPr>
          </a:p>
        </p:txBody>
      </p:sp>
      <p:sp>
        <p:nvSpPr>
          <p:cNvPr id="409" name="Google Shape;409;p58"/>
          <p:cNvSpPr txBox="1"/>
          <p:nvPr/>
        </p:nvSpPr>
        <p:spPr>
          <a:xfrm>
            <a:off x="454200" y="444900"/>
            <a:ext cx="8244900" cy="1100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Filantropía hoy : hacia el cambio sistémico</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Grupo de Fundaciones Donantes:</a:t>
            </a:r>
            <a:br>
              <a:rPr lang="es" sz="3000">
                <a:solidFill>
                  <a:srgbClr val="2F85C7"/>
                </a:solidFill>
                <a:latin typeface="Raleway Black"/>
                <a:ea typeface="Raleway Black"/>
                <a:cs typeface="Raleway Black"/>
                <a:sym typeface="Raleway Black"/>
              </a:rPr>
            </a:br>
            <a:r>
              <a:rPr lang="es" sz="3000">
                <a:solidFill>
                  <a:srgbClr val="2F85C7"/>
                </a:solidFill>
                <a:latin typeface="Raleway Black"/>
                <a:ea typeface="Raleway Black"/>
                <a:cs typeface="Raleway Black"/>
                <a:sym typeface="Raleway Black"/>
              </a:rPr>
              <a:t>hitos 2025 y horizonte 2026</a:t>
            </a:r>
            <a:endParaRPr sz="3000">
              <a:solidFill>
                <a:srgbClr val="2F85C7"/>
              </a:solidFill>
              <a:latin typeface="Raleway Black"/>
              <a:ea typeface="Raleway Black"/>
              <a:cs typeface="Raleway Black"/>
              <a:sym typeface="Raleway Black"/>
            </a:endParaRPr>
          </a:p>
        </p:txBody>
      </p:sp>
      <p:sp>
        <p:nvSpPr>
          <p:cNvPr id="410" name="Google Shape;410;p58"/>
          <p:cNvSpPr txBox="1"/>
          <p:nvPr/>
        </p:nvSpPr>
        <p:spPr>
          <a:xfrm>
            <a:off x="4794450" y="1900725"/>
            <a:ext cx="3895200" cy="26874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s" sz="900">
                <a:solidFill>
                  <a:srgbClr val="2F85C7"/>
                </a:solidFill>
                <a:latin typeface="Open Sans"/>
                <a:ea typeface="Open Sans"/>
                <a:cs typeface="Open Sans"/>
                <a:sym typeface="Open Sans"/>
              </a:rPr>
              <a:t>Nivel 3: El salto a la acción (Hitos de colaboración)</a:t>
            </a:r>
            <a:endParaRPr b="1" sz="900">
              <a:solidFill>
                <a:srgbClr val="303030"/>
              </a:solidFill>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latin typeface="Open Sans"/>
                <a:ea typeface="Open Sans"/>
                <a:cs typeface="Open Sans"/>
                <a:sym typeface="Open Sans"/>
              </a:rPr>
              <a:t>Fondo DANA Valencia: </a:t>
            </a:r>
            <a:r>
              <a:rPr lang="es" sz="900">
                <a:solidFill>
                  <a:schemeClr val="dk1"/>
                </a:solidFill>
                <a:latin typeface="Open Sans"/>
                <a:ea typeface="Open Sans"/>
                <a:cs typeface="Open Sans"/>
                <a:sym typeface="Open Sans"/>
              </a:rPr>
              <a:t>Nueve fundaciones se unieron para movilizar más de 400.000 € en la reconstrucción de Valencia. Más allá del impacto, sirvió para aprender a gestionar convenios conjuntos y resolver retos operativos entre pares.</a:t>
            </a:r>
            <a:endParaRPr sz="900">
              <a:solidFill>
                <a:schemeClr val="dk1"/>
              </a:solidFill>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latin typeface="Open Sans"/>
                <a:ea typeface="Open Sans"/>
                <a:cs typeface="Open Sans"/>
                <a:sym typeface="Open Sans"/>
              </a:rPr>
              <a:t>El "Pooled Fund" (Fondo conjunto) de Cambio Sistémico: </a:t>
            </a:r>
            <a:r>
              <a:rPr lang="es" sz="900">
                <a:solidFill>
                  <a:schemeClr val="dk1"/>
                </a:solidFill>
                <a:latin typeface="Open Sans"/>
                <a:ea typeface="Open Sans"/>
                <a:cs typeface="Open Sans"/>
                <a:sym typeface="Open Sans"/>
              </a:rPr>
              <a:t>Tras un año de diseño conceptual, un grupo de 8-9 fundaciones está aterrizando operativamente un fondo piloto para enero de 2027. </a:t>
            </a:r>
            <a:r>
              <a:rPr lang="es" sz="900">
                <a:solidFill>
                  <a:srgbClr val="303030"/>
                </a:solidFill>
                <a:latin typeface="Open Sans"/>
                <a:ea typeface="Open Sans"/>
                <a:cs typeface="Open Sans"/>
                <a:sym typeface="Open Sans"/>
              </a:rPr>
              <a:t>Será un laboratorio de </a:t>
            </a:r>
            <a:r>
              <a:rPr b="1" lang="es" sz="900">
                <a:solidFill>
                  <a:srgbClr val="303030"/>
                </a:solidFill>
                <a:latin typeface="Open Sans"/>
                <a:ea typeface="Open Sans"/>
                <a:cs typeface="Open Sans"/>
                <a:sym typeface="Open Sans"/>
              </a:rPr>
              <a:t>cambio sistémico</a:t>
            </a:r>
            <a:r>
              <a:rPr lang="es" sz="900">
                <a:solidFill>
                  <a:schemeClr val="dk1"/>
                </a:solidFill>
                <a:latin typeface="Open Sans"/>
                <a:ea typeface="Open Sans"/>
                <a:cs typeface="Open Sans"/>
                <a:sym typeface="Open Sans"/>
              </a:rPr>
              <a:t> (identificando palancas, no solo sumando ayudas individuales) con una apuesta de 50.000 € anuales por fundación durante 3 años. Se asumirá mayor riesgo y se buscará financiar aquello que realmente mueva el sistema.</a:t>
            </a:r>
            <a:endParaRPr sz="900">
              <a:solidFill>
                <a:schemeClr val="dk1"/>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sz="900">
              <a:solidFill>
                <a:srgbClr val="303030"/>
              </a:solidFill>
              <a:latin typeface="Open Sans"/>
              <a:ea typeface="Open Sans"/>
              <a:cs typeface="Open Sans"/>
              <a:sym typeface="Open Sans"/>
            </a:endParaRPr>
          </a:p>
          <a:p>
            <a:pPr indent="0" lvl="0" marL="0" rtl="0" algn="l">
              <a:lnSpc>
                <a:spcPct val="115000"/>
              </a:lnSpc>
              <a:spcBef>
                <a:spcPts val="0"/>
              </a:spcBef>
              <a:spcAft>
                <a:spcPts val="0"/>
              </a:spcAft>
              <a:buNone/>
            </a:pPr>
            <a:r>
              <a:rPr b="1" lang="es" sz="900">
                <a:solidFill>
                  <a:srgbClr val="2F85C7"/>
                </a:solidFill>
                <a:latin typeface="Open Sans"/>
                <a:ea typeface="Open Sans"/>
                <a:cs typeface="Open Sans"/>
                <a:sym typeface="Open Sans"/>
              </a:rPr>
              <a:t>Mirada al futuro: Estrategia 2026-2028</a:t>
            </a:r>
            <a:endParaRPr b="1" sz="900">
              <a:solidFill>
                <a:srgbClr val="303030"/>
              </a:solidFill>
              <a:latin typeface="Open Sans"/>
              <a:ea typeface="Open Sans"/>
              <a:cs typeface="Open Sans"/>
              <a:sym typeface="Open Sans"/>
            </a:endParaRPr>
          </a:p>
          <a:p>
            <a:pPr indent="0" lvl="0" marL="0" rtl="0" algn="l">
              <a:lnSpc>
                <a:spcPct val="115000"/>
              </a:lnSpc>
              <a:spcBef>
                <a:spcPts val="0"/>
              </a:spcBef>
              <a:spcAft>
                <a:spcPts val="900"/>
              </a:spcAft>
              <a:buNone/>
            </a:pPr>
            <a:r>
              <a:rPr b="1" lang="es" sz="900">
                <a:solidFill>
                  <a:schemeClr val="dk1"/>
                </a:solidFill>
                <a:latin typeface="Open Sans"/>
                <a:ea typeface="Open Sans"/>
                <a:cs typeface="Open Sans"/>
                <a:sym typeface="Open Sans"/>
              </a:rPr>
              <a:t>Asistencia Técnica: </a:t>
            </a:r>
            <a:r>
              <a:rPr lang="es" sz="900">
                <a:solidFill>
                  <a:schemeClr val="dk1"/>
                </a:solidFill>
                <a:latin typeface="Open Sans"/>
                <a:ea typeface="Open Sans"/>
                <a:cs typeface="Open Sans"/>
                <a:sym typeface="Open Sans"/>
              </a:rPr>
              <a:t>El grupo activará una consultoría externa para dejar de depender solo de la "inteligencia espontánea" del grupo y definir una hoja de ruta profesionalizada para los próximos 3 años.</a:t>
            </a:r>
            <a:endParaRPr sz="900">
              <a:solidFill>
                <a:schemeClr val="dk1"/>
              </a:solidFill>
              <a:latin typeface="Raleway"/>
              <a:ea typeface="Raleway"/>
              <a:cs typeface="Raleway"/>
              <a:sym typeface="Raleway"/>
            </a:endParaRPr>
          </a:p>
        </p:txBody>
      </p:sp>
      <p:grpSp>
        <p:nvGrpSpPr>
          <p:cNvPr id="411" name="Google Shape;411;p58"/>
          <p:cNvGrpSpPr/>
          <p:nvPr/>
        </p:nvGrpSpPr>
        <p:grpSpPr>
          <a:xfrm>
            <a:off x="450604" y="4609365"/>
            <a:ext cx="3690023" cy="199257"/>
            <a:chOff x="450604" y="4609365"/>
            <a:chExt cx="3690023" cy="199257"/>
          </a:xfrm>
        </p:grpSpPr>
        <p:sp>
          <p:nvSpPr>
            <p:cNvPr id="412" name="Google Shape;412;p58"/>
            <p:cNvSpPr txBox="1"/>
            <p:nvPr/>
          </p:nvSpPr>
          <p:spPr>
            <a:xfrm>
              <a:off x="675927" y="4639694"/>
              <a:ext cx="34647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s" sz="900" u="sng">
                  <a:solidFill>
                    <a:schemeClr val="hlink"/>
                  </a:solidFill>
                  <a:latin typeface="Open Sans"/>
                  <a:ea typeface="Open Sans"/>
                  <a:cs typeface="Open Sans"/>
                  <a:sym typeface="Open Sans"/>
                  <a:hlinkClick r:id="rId4"/>
                </a:rPr>
                <a:t>Filantropía de la confianza - Más allá </a:t>
              </a:r>
              <a:r>
                <a:rPr lang="es" sz="900" u="sng">
                  <a:solidFill>
                    <a:schemeClr val="hlink"/>
                  </a:solidFill>
                  <a:latin typeface="Open Sans"/>
                  <a:ea typeface="Open Sans"/>
                  <a:cs typeface="Open Sans"/>
                  <a:sym typeface="Open Sans"/>
                  <a:hlinkClick r:id="rId5"/>
                </a:rPr>
                <a:t>del</a:t>
              </a:r>
              <a:r>
                <a:rPr lang="es" sz="900" u="sng">
                  <a:solidFill>
                    <a:schemeClr val="hlink"/>
                  </a:solidFill>
                  <a:latin typeface="Open Sans"/>
                  <a:ea typeface="Open Sans"/>
                  <a:cs typeface="Open Sans"/>
                  <a:sym typeface="Open Sans"/>
                  <a:hlinkClick r:id="rId6"/>
                </a:rPr>
                <a:t> apoyo monetario</a:t>
              </a:r>
              <a:endParaRPr sz="900">
                <a:solidFill>
                  <a:srgbClr val="2F85C7"/>
                </a:solidFill>
                <a:latin typeface="Open Sans"/>
                <a:ea typeface="Open Sans"/>
                <a:cs typeface="Open Sans"/>
                <a:sym typeface="Open Sans"/>
              </a:endParaRPr>
            </a:p>
          </p:txBody>
        </p:sp>
        <p:grpSp>
          <p:nvGrpSpPr>
            <p:cNvPr id="413" name="Google Shape;413;p58"/>
            <p:cNvGrpSpPr/>
            <p:nvPr/>
          </p:nvGrpSpPr>
          <p:grpSpPr>
            <a:xfrm>
              <a:off x="450604" y="4609365"/>
              <a:ext cx="147281" cy="199257"/>
              <a:chOff x="2722425" y="2167900"/>
              <a:chExt cx="208200" cy="281675"/>
            </a:xfrm>
          </p:grpSpPr>
          <p:sp>
            <p:nvSpPr>
              <p:cNvPr id="414" name="Google Shape;414;p58"/>
              <p:cNvSpPr/>
              <p:nvPr/>
            </p:nvSpPr>
            <p:spPr>
              <a:xfrm>
                <a:off x="2722425" y="2167900"/>
                <a:ext cx="208200" cy="281675"/>
              </a:xfrm>
              <a:custGeom>
                <a:rect b="b" l="l" r="r" t="t"/>
                <a:pathLst>
                  <a:path extrusionOk="0" fill="none" h="11267" w="8328">
                    <a:moveTo>
                      <a:pt x="5389" y="11267"/>
                    </a:moveTo>
                    <a:lnTo>
                      <a:pt x="1" y="11267"/>
                    </a:lnTo>
                    <a:lnTo>
                      <a:pt x="1" y="1"/>
                    </a:lnTo>
                    <a:lnTo>
                      <a:pt x="8328" y="1"/>
                    </a:lnTo>
                    <a:lnTo>
                      <a:pt x="8328" y="8328"/>
                    </a:lnTo>
                    <a:lnTo>
                      <a:pt x="8328" y="8328"/>
                    </a:lnTo>
                    <a:lnTo>
                      <a:pt x="8266" y="8940"/>
                    </a:lnTo>
                    <a:lnTo>
                      <a:pt x="8083" y="9491"/>
                    </a:lnTo>
                    <a:lnTo>
                      <a:pt x="7777" y="9981"/>
                    </a:lnTo>
                    <a:lnTo>
                      <a:pt x="7470" y="10410"/>
                    </a:lnTo>
                    <a:lnTo>
                      <a:pt x="6981" y="10777"/>
                    </a:lnTo>
                    <a:lnTo>
                      <a:pt x="6491" y="11083"/>
                    </a:lnTo>
                    <a:lnTo>
                      <a:pt x="5940" y="11206"/>
                    </a:lnTo>
                    <a:lnTo>
                      <a:pt x="5389" y="11267"/>
                    </a:lnTo>
                    <a:lnTo>
                      <a:pt x="5389" y="11267"/>
                    </a:lnTo>
                    <a:close/>
                  </a:path>
                </a:pathLst>
              </a:custGeom>
              <a:noFill/>
              <a:ln cap="rnd" cmpd="sng" w="8675">
                <a:solidFill>
                  <a:srgbClr val="2F85C7"/>
                </a:solidFill>
                <a:prstDash val="solid"/>
                <a:round/>
                <a:headEnd len="sm" w="sm" type="none"/>
                <a:tailEnd len="sm" w="sm" type="none"/>
              </a:ln>
            </p:spPr>
            <p:txBody>
              <a:bodyPr anchorCtr="0" anchor="ctr" bIns="64675" lIns="64675" spcFirstLastPara="1" rIns="64675" wrap="square" tIns="64675">
                <a:noAutofit/>
              </a:bodyPr>
              <a:lstStyle/>
              <a:p>
                <a:pPr indent="0" lvl="0" marL="0" rtl="0" algn="l">
                  <a:spcBef>
                    <a:spcPts val="0"/>
                  </a:spcBef>
                  <a:spcAft>
                    <a:spcPts val="0"/>
                  </a:spcAft>
                  <a:buNone/>
                </a:pPr>
                <a:r>
                  <a:t/>
                </a:r>
                <a:endParaRPr/>
              </a:p>
            </p:txBody>
          </p:sp>
          <p:sp>
            <p:nvSpPr>
              <p:cNvPr id="415" name="Google Shape;415;p58"/>
              <p:cNvSpPr/>
              <p:nvPr/>
            </p:nvSpPr>
            <p:spPr>
              <a:xfrm>
                <a:off x="2777525" y="2253625"/>
                <a:ext cx="98000" cy="25"/>
              </a:xfrm>
              <a:custGeom>
                <a:rect b="b" l="l" r="r" t="t"/>
                <a:pathLst>
                  <a:path extrusionOk="0" fill="none" h="1" w="3920">
                    <a:moveTo>
                      <a:pt x="1" y="1"/>
                    </a:moveTo>
                    <a:lnTo>
                      <a:pt x="3919" y="1"/>
                    </a:lnTo>
                  </a:path>
                </a:pathLst>
              </a:custGeom>
              <a:noFill/>
              <a:ln cap="rnd" cmpd="sng" w="8675">
                <a:solidFill>
                  <a:srgbClr val="2F85C7"/>
                </a:solidFill>
                <a:prstDash val="solid"/>
                <a:round/>
                <a:headEnd len="sm" w="sm" type="none"/>
                <a:tailEnd len="sm" w="sm" type="none"/>
              </a:ln>
            </p:spPr>
            <p:txBody>
              <a:bodyPr anchorCtr="0" anchor="ctr" bIns="64675" lIns="64675" spcFirstLastPara="1" rIns="64675" wrap="square" tIns="64675">
                <a:noAutofit/>
              </a:bodyPr>
              <a:lstStyle/>
              <a:p>
                <a:pPr indent="0" lvl="0" marL="0" rtl="0" algn="l">
                  <a:spcBef>
                    <a:spcPts val="0"/>
                  </a:spcBef>
                  <a:spcAft>
                    <a:spcPts val="0"/>
                  </a:spcAft>
                  <a:buNone/>
                </a:pPr>
                <a:r>
                  <a:t/>
                </a:r>
                <a:endParaRPr/>
              </a:p>
            </p:txBody>
          </p:sp>
          <p:sp>
            <p:nvSpPr>
              <p:cNvPr id="416" name="Google Shape;416;p58"/>
              <p:cNvSpPr/>
              <p:nvPr/>
            </p:nvSpPr>
            <p:spPr>
              <a:xfrm>
                <a:off x="2777525" y="2302600"/>
                <a:ext cx="98000" cy="25"/>
              </a:xfrm>
              <a:custGeom>
                <a:rect b="b" l="l" r="r" t="t"/>
                <a:pathLst>
                  <a:path extrusionOk="0" fill="none" h="1" w="3920">
                    <a:moveTo>
                      <a:pt x="1" y="1"/>
                    </a:moveTo>
                    <a:lnTo>
                      <a:pt x="3919" y="1"/>
                    </a:lnTo>
                  </a:path>
                </a:pathLst>
              </a:custGeom>
              <a:noFill/>
              <a:ln cap="rnd" cmpd="sng" w="8675">
                <a:solidFill>
                  <a:srgbClr val="2F85C7"/>
                </a:solidFill>
                <a:prstDash val="solid"/>
                <a:round/>
                <a:headEnd len="sm" w="sm" type="none"/>
                <a:tailEnd len="sm" w="sm" type="none"/>
              </a:ln>
            </p:spPr>
            <p:txBody>
              <a:bodyPr anchorCtr="0" anchor="ctr" bIns="64675" lIns="64675" spcFirstLastPara="1" rIns="64675" wrap="square" tIns="64675">
                <a:noAutofit/>
              </a:bodyPr>
              <a:lstStyle/>
              <a:p>
                <a:pPr indent="0" lvl="0" marL="0" rtl="0" algn="l">
                  <a:spcBef>
                    <a:spcPts val="0"/>
                  </a:spcBef>
                  <a:spcAft>
                    <a:spcPts val="0"/>
                  </a:spcAft>
                  <a:buNone/>
                </a:pPr>
                <a:r>
                  <a:t/>
                </a:r>
                <a:endParaRPr/>
              </a:p>
            </p:txBody>
          </p:sp>
          <p:sp>
            <p:nvSpPr>
              <p:cNvPr id="417" name="Google Shape;417;p58"/>
              <p:cNvSpPr/>
              <p:nvPr/>
            </p:nvSpPr>
            <p:spPr>
              <a:xfrm>
                <a:off x="2777525" y="2351600"/>
                <a:ext cx="73500" cy="25"/>
              </a:xfrm>
              <a:custGeom>
                <a:rect b="b" l="l" r="r" t="t"/>
                <a:pathLst>
                  <a:path extrusionOk="0" fill="none" h="1" w="2940">
                    <a:moveTo>
                      <a:pt x="1" y="0"/>
                    </a:moveTo>
                    <a:lnTo>
                      <a:pt x="2940" y="0"/>
                    </a:lnTo>
                  </a:path>
                </a:pathLst>
              </a:custGeom>
              <a:noFill/>
              <a:ln cap="rnd" cmpd="sng" w="8675">
                <a:solidFill>
                  <a:srgbClr val="2F85C7"/>
                </a:solidFill>
                <a:prstDash val="solid"/>
                <a:round/>
                <a:headEnd len="sm" w="sm" type="none"/>
                <a:tailEnd len="sm" w="sm" type="none"/>
              </a:ln>
            </p:spPr>
            <p:txBody>
              <a:bodyPr anchorCtr="0" anchor="ctr" bIns="64675" lIns="64675" spcFirstLastPara="1" rIns="64675" wrap="square" tIns="64675">
                <a:noAutofit/>
              </a:bodyPr>
              <a:lstStyle/>
              <a:p>
                <a:pPr indent="0" lvl="0" marL="0" rtl="0" algn="l">
                  <a:spcBef>
                    <a:spcPts val="0"/>
                  </a:spcBef>
                  <a:spcAft>
                    <a:spcPts val="0"/>
                  </a:spcAft>
                  <a:buNone/>
                </a:pPr>
                <a:r>
                  <a:t/>
                </a:r>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421" name="Shape 421"/>
        <p:cNvGrpSpPr/>
        <p:nvPr/>
      </p:nvGrpSpPr>
      <p:grpSpPr>
        <a:xfrm>
          <a:off x="0" y="0"/>
          <a:ext cx="0" cy="0"/>
          <a:chOff x="0" y="0"/>
          <a:chExt cx="0" cy="0"/>
        </a:xfrm>
      </p:grpSpPr>
      <p:pic>
        <p:nvPicPr>
          <p:cNvPr id="422" name="Google Shape;422;p59" title="AEF 4.png"/>
          <p:cNvPicPr preferRelativeResize="0"/>
          <p:nvPr/>
        </p:nvPicPr>
        <p:blipFill>
          <a:blip r:embed="rId3">
            <a:alphaModFix amt="55000"/>
          </a:blip>
          <a:stretch>
            <a:fillRect/>
          </a:stretch>
        </p:blipFill>
        <p:spPr>
          <a:xfrm>
            <a:off x="5467351" y="-335010"/>
            <a:ext cx="5963225" cy="8013573"/>
          </a:xfrm>
          <a:prstGeom prst="rect">
            <a:avLst/>
          </a:prstGeom>
          <a:noFill/>
          <a:ln>
            <a:noFill/>
          </a:ln>
        </p:spPr>
      </p:pic>
      <p:sp>
        <p:nvSpPr>
          <p:cNvPr id="423" name="Google Shape;423;p59"/>
          <p:cNvSpPr txBox="1"/>
          <p:nvPr>
            <p:ph idx="12" type="sldNum"/>
          </p:nvPr>
        </p:nvSpPr>
        <p:spPr>
          <a:xfrm>
            <a:off x="8419574" y="4700195"/>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s"/>
              <a:t>‹#›</a:t>
            </a:fld>
            <a:endParaRPr/>
          </a:p>
        </p:txBody>
      </p:sp>
      <p:sp>
        <p:nvSpPr>
          <p:cNvPr id="424" name="Google Shape;424;p59"/>
          <p:cNvSpPr txBox="1"/>
          <p:nvPr/>
        </p:nvSpPr>
        <p:spPr>
          <a:xfrm>
            <a:off x="450000" y="1899150"/>
            <a:ext cx="4768800" cy="1345200"/>
          </a:xfrm>
          <a:prstGeom prst="rect">
            <a:avLst/>
          </a:prstGeom>
          <a:noFill/>
          <a:ln>
            <a:noFill/>
          </a:ln>
        </p:spPr>
        <p:txBody>
          <a:bodyPr anchorCtr="0" anchor="ctr" bIns="0" lIns="0" spcFirstLastPara="1" rIns="0" wrap="square" tIns="0">
            <a:spAutoFit/>
          </a:bodyPr>
          <a:lstStyle/>
          <a:p>
            <a:pPr indent="0" lvl="0" marL="0" marR="0" rtl="0" algn="l">
              <a:lnSpc>
                <a:spcPct val="90000"/>
              </a:lnSpc>
              <a:spcBef>
                <a:spcPts val="0"/>
              </a:spcBef>
              <a:spcAft>
                <a:spcPts val="0"/>
              </a:spcAft>
              <a:buClr>
                <a:schemeClr val="dk1"/>
              </a:buClr>
              <a:buSzPts val="3600"/>
              <a:buFont typeface="Arial"/>
              <a:buNone/>
            </a:pPr>
            <a:r>
              <a:rPr lang="es" sz="4855">
                <a:solidFill>
                  <a:schemeClr val="lt1"/>
                </a:solidFill>
                <a:latin typeface="Raleway Black"/>
                <a:ea typeface="Raleway Black"/>
                <a:cs typeface="Raleway Black"/>
                <a:sym typeface="Raleway Black"/>
              </a:rPr>
              <a:t>Cocinando</a:t>
            </a:r>
            <a:br>
              <a:rPr lang="es" sz="4855">
                <a:solidFill>
                  <a:schemeClr val="lt1"/>
                </a:solidFill>
                <a:latin typeface="Raleway Black"/>
                <a:ea typeface="Raleway Black"/>
                <a:cs typeface="Raleway Black"/>
                <a:sym typeface="Raleway Black"/>
              </a:rPr>
            </a:br>
            <a:r>
              <a:rPr lang="es" sz="4855">
                <a:solidFill>
                  <a:schemeClr val="lt1"/>
                </a:solidFill>
                <a:latin typeface="Raleway Black"/>
                <a:ea typeface="Raleway Black"/>
                <a:cs typeface="Raleway Black"/>
                <a:sym typeface="Raleway Black"/>
              </a:rPr>
              <a:t>el cambio</a:t>
            </a:r>
            <a:endParaRPr sz="4855">
              <a:solidFill>
                <a:schemeClr val="lt1"/>
              </a:solidFill>
              <a:latin typeface="Raleway Black"/>
              <a:ea typeface="Raleway Black"/>
              <a:cs typeface="Raleway Black"/>
              <a:sym typeface="Raleway Black"/>
            </a:endParaRPr>
          </a:p>
        </p:txBody>
      </p:sp>
      <p:pic>
        <p:nvPicPr>
          <p:cNvPr id="425" name="Google Shape;425;p59" title="AEF_asociación_española_de_fundaciones.png"/>
          <p:cNvPicPr preferRelativeResize="0"/>
          <p:nvPr/>
        </p:nvPicPr>
        <p:blipFill>
          <a:blip r:embed="rId4">
            <a:alphaModFix/>
          </a:blip>
          <a:stretch>
            <a:fillRect/>
          </a:stretch>
        </p:blipFill>
        <p:spPr>
          <a:xfrm>
            <a:off x="7994223" y="444900"/>
            <a:ext cx="704875" cy="47939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60"/>
          <p:cNvSpPr txBox="1"/>
          <p:nvPr/>
        </p:nvSpPr>
        <p:spPr>
          <a:xfrm>
            <a:off x="454200" y="444900"/>
            <a:ext cx="7204200" cy="1100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Cocinando el cambio</a:t>
            </a:r>
            <a:endParaRPr b="0" i="0" sz="1000" u="none" cap="none" strike="noStrike">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Cuando una comida también construye comunidad</a:t>
            </a:r>
            <a:endParaRPr sz="3000">
              <a:solidFill>
                <a:srgbClr val="2F85C7"/>
              </a:solidFill>
              <a:latin typeface="Raleway Black"/>
              <a:ea typeface="Raleway Black"/>
              <a:cs typeface="Raleway Black"/>
              <a:sym typeface="Raleway Black"/>
            </a:endParaRPr>
          </a:p>
        </p:txBody>
      </p:sp>
      <p:pic>
        <p:nvPicPr>
          <p:cNvPr id="431" name="Google Shape;431;p60"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
        <p:nvSpPr>
          <p:cNvPr id="432" name="Google Shape;432;p60"/>
          <p:cNvSpPr txBox="1"/>
          <p:nvPr/>
        </p:nvSpPr>
        <p:spPr>
          <a:xfrm>
            <a:off x="454350" y="1885092"/>
            <a:ext cx="3895200" cy="684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chemeClr val="dk1"/>
              </a:buClr>
              <a:buSzPts val="1100"/>
              <a:buFont typeface="Arial"/>
              <a:buNone/>
            </a:pPr>
            <a:r>
              <a:rPr lang="es" sz="1000">
                <a:solidFill>
                  <a:srgbClr val="2F85C7"/>
                </a:solidFill>
                <a:highlight>
                  <a:srgbClr val="FFFFFF"/>
                </a:highlight>
                <a:latin typeface="Open Sans"/>
                <a:ea typeface="Open Sans"/>
                <a:cs typeface="Open Sans"/>
                <a:sym typeface="Open Sans"/>
              </a:rPr>
              <a:t>La</a:t>
            </a:r>
            <a:r>
              <a:rPr lang="es" sz="1000">
                <a:solidFill>
                  <a:srgbClr val="2F85C7"/>
                </a:solidFill>
                <a:highlight>
                  <a:srgbClr val="FFFFFF"/>
                </a:highlight>
                <a:latin typeface="Open Sans"/>
                <a:ea typeface="Open Sans"/>
                <a:cs typeface="Open Sans"/>
                <a:sym typeface="Open Sans"/>
              </a:rPr>
              <a:t> </a:t>
            </a:r>
            <a:r>
              <a:rPr b="1" lang="es" sz="1000">
                <a:solidFill>
                  <a:srgbClr val="2F85C7"/>
                </a:solidFill>
                <a:highlight>
                  <a:srgbClr val="FFFFFF"/>
                </a:highlight>
                <a:latin typeface="Open Sans"/>
                <a:ea typeface="Open Sans"/>
                <a:cs typeface="Open Sans"/>
                <a:sym typeface="Open Sans"/>
              </a:rPr>
              <a:t>Fundación Daniel y Nina Carasso (Iñigo Eguía y Andrea González de Vega</a:t>
            </a:r>
            <a:r>
              <a:rPr lang="es" sz="1000">
                <a:solidFill>
                  <a:srgbClr val="2F85C7"/>
                </a:solidFill>
                <a:highlight>
                  <a:srgbClr val="FFFFFF"/>
                </a:highlight>
                <a:latin typeface="Open Sans"/>
                <a:ea typeface="Open Sans"/>
                <a:cs typeface="Open Sans"/>
                <a:sym typeface="Open Sans"/>
              </a:rPr>
              <a:t>) aportó una visión práctica de cómo una intervención en un sector cotidiano puede activar una transformación sistémica profunda.</a:t>
            </a:r>
            <a:endParaRPr sz="1000">
              <a:solidFill>
                <a:srgbClr val="2F85C7"/>
              </a:solidFill>
              <a:latin typeface="Open Sans"/>
              <a:ea typeface="Open Sans"/>
              <a:cs typeface="Open Sans"/>
              <a:sym typeface="Open Sans"/>
            </a:endParaRPr>
          </a:p>
        </p:txBody>
      </p:sp>
      <p:sp>
        <p:nvSpPr>
          <p:cNvPr id="433" name="Google Shape;433;p60"/>
          <p:cNvSpPr txBox="1"/>
          <p:nvPr/>
        </p:nvSpPr>
        <p:spPr>
          <a:xfrm>
            <a:off x="454350" y="3014892"/>
            <a:ext cx="3895200" cy="14130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b="1" lang="es" sz="900">
                <a:solidFill>
                  <a:srgbClr val="303030"/>
                </a:solidFill>
                <a:highlight>
                  <a:srgbClr val="FFFFFF"/>
                </a:highlight>
                <a:latin typeface="Open Sans"/>
                <a:ea typeface="Open Sans"/>
                <a:cs typeface="Open Sans"/>
                <a:sym typeface="Open Sans"/>
              </a:rPr>
              <a:t>1. La alimentación como sistema interconectado</a:t>
            </a:r>
            <a:endParaRPr b="1" sz="900">
              <a:solidFill>
                <a:srgbClr val="30303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900">
              <a:solidFill>
                <a:srgbClr val="0E73BA"/>
              </a:solidFill>
              <a:latin typeface="Open Sans ExtraBold"/>
              <a:ea typeface="Open Sans ExtraBold"/>
              <a:cs typeface="Open Sans ExtraBold"/>
              <a:sym typeface="Open Sans ExtraBold"/>
            </a:endParaRPr>
          </a:p>
          <a:p>
            <a:pPr indent="0" lvl="0" marL="0" rtl="0" algn="l">
              <a:lnSpc>
                <a:spcPct val="115000"/>
              </a:lnSpc>
              <a:spcBef>
                <a:spcPts val="0"/>
              </a:spcBef>
              <a:spcAft>
                <a:spcPts val="0"/>
              </a:spcAft>
              <a:buClr>
                <a:schemeClr val="dk1"/>
              </a:buClr>
              <a:buSzPts val="1100"/>
              <a:buFont typeface="Arial"/>
              <a:buNone/>
            </a:pPr>
            <a:r>
              <a:rPr b="1" lang="es" sz="900">
                <a:solidFill>
                  <a:schemeClr val="dk1"/>
                </a:solidFill>
                <a:highlight>
                  <a:srgbClr val="FFFFFF"/>
                </a:highlight>
                <a:latin typeface="Open Sans"/>
                <a:ea typeface="Open Sans"/>
                <a:cs typeface="Open Sans"/>
                <a:sym typeface="Open Sans"/>
              </a:rPr>
              <a:t>2. </a:t>
            </a:r>
            <a:r>
              <a:rPr b="1" lang="es" sz="900">
                <a:solidFill>
                  <a:srgbClr val="303030"/>
                </a:solidFill>
                <a:highlight>
                  <a:srgbClr val="FFFFFF"/>
                </a:highlight>
                <a:latin typeface="Open Sans"/>
                <a:ea typeface="Open Sans"/>
                <a:cs typeface="Open Sans"/>
                <a:sym typeface="Open Sans"/>
              </a:rPr>
              <a:t>Proyecto "Enzima": El restaurante como palanca de cambio</a:t>
            </a:r>
            <a:endParaRPr b="1" sz="900">
              <a:solidFill>
                <a:srgbClr val="30303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b="1" sz="900">
              <a:solidFill>
                <a:srgbClr val="30303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s" sz="900">
                <a:solidFill>
                  <a:srgbClr val="303030"/>
                </a:solidFill>
                <a:highlight>
                  <a:srgbClr val="FFFFFF"/>
                </a:highlight>
                <a:latin typeface="Open Sans"/>
                <a:ea typeface="Open Sans"/>
                <a:cs typeface="Open Sans"/>
                <a:sym typeface="Open Sans"/>
              </a:rPr>
              <a:t>3. Estrategias de implementación y "Multiplicadores"</a:t>
            </a:r>
            <a:endParaRPr b="1" sz="900">
              <a:solidFill>
                <a:srgbClr val="30303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b="1" sz="900">
              <a:solidFill>
                <a:srgbClr val="30303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s" sz="900">
                <a:solidFill>
                  <a:srgbClr val="303030"/>
                </a:solidFill>
                <a:highlight>
                  <a:srgbClr val="FFFFFF"/>
                </a:highlight>
                <a:latin typeface="Open Sans"/>
                <a:ea typeface="Open Sans"/>
                <a:cs typeface="Open Sans"/>
                <a:sym typeface="Open Sans"/>
              </a:rPr>
              <a:t>4. El caso práctico: Cocina comunitaria Basajaun (Donosti)</a:t>
            </a:r>
            <a:endParaRPr b="1" sz="900">
              <a:solidFill>
                <a:srgbClr val="30303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b="1" sz="900">
              <a:solidFill>
                <a:srgbClr val="30303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s" sz="900">
                <a:solidFill>
                  <a:srgbClr val="303030"/>
                </a:solidFill>
                <a:highlight>
                  <a:srgbClr val="FFFFFF"/>
                </a:highlight>
                <a:latin typeface="Open Sans"/>
                <a:ea typeface="Open Sans"/>
                <a:cs typeface="Open Sans"/>
                <a:sym typeface="Open Sans"/>
              </a:rPr>
              <a:t>5. Clave de cierre: Creatividad y residuo cero</a:t>
            </a:r>
            <a:endParaRPr sz="900">
              <a:solidFill>
                <a:schemeClr val="dk1"/>
              </a:solidFill>
              <a:highlight>
                <a:srgbClr val="FFFFFF"/>
              </a:highlight>
              <a:latin typeface="Open Sans"/>
              <a:ea typeface="Open Sans"/>
              <a:cs typeface="Open Sans"/>
              <a:sym typeface="Open Sans"/>
            </a:endParaRPr>
          </a:p>
        </p:txBody>
      </p:sp>
      <p:pic>
        <p:nvPicPr>
          <p:cNvPr id="434" name="Google Shape;434;p60" title="AEF_Infinito Delecias_080 copia.jpg"/>
          <p:cNvPicPr preferRelativeResize="0"/>
          <p:nvPr/>
        </p:nvPicPr>
        <p:blipFill rotWithShape="1">
          <a:blip r:embed="rId4">
            <a:alphaModFix/>
          </a:blip>
          <a:srcRect b="0" l="3695" r="3686" t="0"/>
          <a:stretch/>
        </p:blipFill>
        <p:spPr>
          <a:xfrm>
            <a:off x="4794450" y="1885100"/>
            <a:ext cx="3904650" cy="2813498"/>
          </a:xfrm>
          <a:prstGeom prst="rect">
            <a:avLst/>
          </a:prstGeom>
          <a:noFill/>
          <a:ln>
            <a:noFill/>
          </a:ln>
        </p:spPr>
      </p:pic>
      <p:cxnSp>
        <p:nvCxnSpPr>
          <p:cNvPr id="435" name="Google Shape;435;p60"/>
          <p:cNvCxnSpPr/>
          <p:nvPr/>
        </p:nvCxnSpPr>
        <p:spPr>
          <a:xfrm>
            <a:off x="467700" y="2792450"/>
            <a:ext cx="3868500" cy="0"/>
          </a:xfrm>
          <a:prstGeom prst="straightConnector1">
            <a:avLst/>
          </a:prstGeom>
          <a:noFill/>
          <a:ln cap="flat" cmpd="sng" w="9525">
            <a:solidFill>
              <a:srgbClr val="2F85C7"/>
            </a:solidFill>
            <a:prstDash val="solid"/>
            <a:round/>
            <a:headEnd len="med" w="med" type="none"/>
            <a:tailEnd len="med" w="med" type="none"/>
          </a:ln>
        </p:spPr>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pic>
        <p:nvPicPr>
          <p:cNvPr id="440" name="Google Shape;440;p61"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
        <p:nvSpPr>
          <p:cNvPr id="441" name="Google Shape;441;p61"/>
          <p:cNvSpPr txBox="1"/>
          <p:nvPr/>
        </p:nvSpPr>
        <p:spPr>
          <a:xfrm>
            <a:off x="450000" y="1043700"/>
            <a:ext cx="3895200" cy="17847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s" sz="1200">
                <a:solidFill>
                  <a:srgbClr val="0070C0"/>
                </a:solidFill>
                <a:highlight>
                  <a:srgbClr val="FFFFFF"/>
                </a:highlight>
                <a:latin typeface="Open Sans"/>
                <a:ea typeface="Open Sans"/>
                <a:cs typeface="Open Sans"/>
                <a:sym typeface="Open Sans"/>
              </a:rPr>
              <a:t>1. La alimentación como sistema interconectado</a:t>
            </a:r>
            <a:endParaRPr b="1" sz="1200">
              <a:solidFill>
                <a:srgbClr val="0070C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None/>
            </a:pPr>
            <a:r>
              <a:t/>
            </a:r>
            <a:endParaRPr b="1" sz="900">
              <a:solidFill>
                <a:srgbClr val="0070C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900">
                <a:solidFill>
                  <a:srgbClr val="303030"/>
                </a:solidFill>
                <a:highlight>
                  <a:srgbClr val="FFFFFF"/>
                </a:highlight>
                <a:latin typeface="Open Sans"/>
                <a:ea typeface="Open Sans"/>
                <a:cs typeface="Open Sans"/>
                <a:sym typeface="Open Sans"/>
              </a:rPr>
              <a:t>Iñigo Eguía sitúa la labor de la Fundación Daniel y Nina Carasso bajo una premisa fundamental: la alimentación no es solo producción o sostenibilidad medioambiental, sino un </a:t>
            </a:r>
            <a:r>
              <a:rPr b="1" lang="es" sz="900">
                <a:solidFill>
                  <a:srgbClr val="303030"/>
                </a:solidFill>
                <a:highlight>
                  <a:srgbClr val="FFFFFF"/>
                </a:highlight>
                <a:latin typeface="Open Sans"/>
                <a:ea typeface="Open Sans"/>
                <a:cs typeface="Open Sans"/>
                <a:sym typeface="Open Sans"/>
              </a:rPr>
              <a:t>sistema amplio y complejo</a:t>
            </a:r>
            <a:r>
              <a:rPr lang="es" sz="900">
                <a:solidFill>
                  <a:srgbClr val="303030"/>
                </a:solidFill>
                <a:highlight>
                  <a:srgbClr val="FFFFFF"/>
                </a:highlight>
                <a:latin typeface="Open Sans"/>
                <a:ea typeface="Open Sans"/>
                <a:cs typeface="Open Sans"/>
                <a:sym typeface="Open Sans"/>
              </a:rPr>
              <a:t> atravesado por múltiples variables sociales.</a:t>
            </a:r>
            <a:endParaRPr sz="900">
              <a:solidFill>
                <a:srgbClr val="303030"/>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Visión sistémica: </a:t>
            </a:r>
            <a:r>
              <a:rPr lang="es" sz="900">
                <a:solidFill>
                  <a:schemeClr val="dk1"/>
                </a:solidFill>
                <a:highlight>
                  <a:srgbClr val="FFFFFF"/>
                </a:highlight>
                <a:latin typeface="Open Sans"/>
                <a:ea typeface="Open Sans"/>
                <a:cs typeface="Open Sans"/>
                <a:sym typeface="Open Sans"/>
              </a:rPr>
              <a:t>Para entender el sistema alimentario hay que mirar el uso de la tierra, el empleo, el derecho al acceso y la cultura.</a:t>
            </a:r>
            <a:endParaRPr sz="900">
              <a:solidFill>
                <a:schemeClr val="dk1"/>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Sectores abiertos:</a:t>
            </a:r>
            <a:r>
              <a:rPr lang="es" sz="900">
                <a:solidFill>
                  <a:schemeClr val="dk1"/>
                </a:solidFill>
                <a:highlight>
                  <a:srgbClr val="FFFFFF"/>
                </a:highlight>
                <a:latin typeface="Open Sans"/>
                <a:ea typeface="Open Sans"/>
                <a:cs typeface="Open Sans"/>
                <a:sym typeface="Open Sans"/>
              </a:rPr>
              <a:t> La alimentación, al igual que el arte y la cultura, no son compartimentos cerrados, sino que conectan con ámbitos sociales mucho más amplios.</a:t>
            </a:r>
            <a:endParaRPr sz="900">
              <a:solidFill>
                <a:srgbClr val="2F85C7"/>
              </a:solidFill>
              <a:latin typeface="Raleway"/>
              <a:ea typeface="Raleway"/>
              <a:cs typeface="Raleway"/>
              <a:sym typeface="Raleway"/>
            </a:endParaRPr>
          </a:p>
        </p:txBody>
      </p:sp>
      <p:sp>
        <p:nvSpPr>
          <p:cNvPr id="442" name="Google Shape;442;p61"/>
          <p:cNvSpPr txBox="1"/>
          <p:nvPr/>
        </p:nvSpPr>
        <p:spPr>
          <a:xfrm>
            <a:off x="4794450" y="1043700"/>
            <a:ext cx="3895200" cy="2952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s" sz="1200">
                <a:solidFill>
                  <a:srgbClr val="0070C0"/>
                </a:solidFill>
                <a:highlight>
                  <a:srgbClr val="FFFFFF"/>
                </a:highlight>
                <a:latin typeface="Open Sans"/>
                <a:ea typeface="Open Sans"/>
                <a:cs typeface="Open Sans"/>
                <a:sym typeface="Open Sans"/>
              </a:rPr>
              <a:t>2. Proyecto "Enzima": El restaurante como palanca de cambio</a:t>
            </a:r>
            <a:endParaRPr b="1" sz="1200">
              <a:solidFill>
                <a:srgbClr val="0070C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None/>
            </a:pPr>
            <a:r>
              <a:t/>
            </a:r>
            <a:endParaRPr b="1" sz="900">
              <a:solidFill>
                <a:srgbClr val="0070C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900">
                <a:solidFill>
                  <a:srgbClr val="303030"/>
                </a:solidFill>
                <a:highlight>
                  <a:srgbClr val="FFFFFF"/>
                </a:highlight>
                <a:latin typeface="Open Sans"/>
                <a:ea typeface="Open Sans"/>
                <a:cs typeface="Open Sans"/>
                <a:sym typeface="Open Sans"/>
              </a:rPr>
              <a:t>Andrea González de Vega presenta </a:t>
            </a:r>
            <a:r>
              <a:rPr b="1" lang="es" sz="900">
                <a:solidFill>
                  <a:srgbClr val="303030"/>
                </a:solidFill>
                <a:highlight>
                  <a:srgbClr val="FFFFFF"/>
                </a:highlight>
                <a:latin typeface="Open Sans"/>
                <a:ea typeface="Open Sans"/>
                <a:cs typeface="Open Sans"/>
                <a:sym typeface="Open Sans"/>
              </a:rPr>
              <a:t>Enzima</a:t>
            </a:r>
            <a:r>
              <a:rPr lang="es" sz="900">
                <a:solidFill>
                  <a:srgbClr val="303030"/>
                </a:solidFill>
                <a:highlight>
                  <a:srgbClr val="FFFFFF"/>
                </a:highlight>
                <a:latin typeface="Open Sans"/>
                <a:ea typeface="Open Sans"/>
                <a:cs typeface="Open Sans"/>
                <a:sym typeface="Open Sans"/>
              </a:rPr>
              <a:t>, un proyecto que busca convertir a los agentes de restauración en promotores de prácticas sostenibles a nivel social y ambiental. La tesis es que al cambiar la operativa diaria de un restaurante, se transforma todo el ecosistema que lo sostiene: los territorios, los productores y las condiciones laborales de los trabajadores.</a:t>
            </a:r>
            <a:endParaRPr sz="900">
              <a:solidFill>
                <a:srgbClr val="30303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900">
              <a:solidFill>
                <a:srgbClr val="30303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900">
                <a:solidFill>
                  <a:srgbClr val="303030"/>
                </a:solidFill>
                <a:highlight>
                  <a:srgbClr val="FFFFFF"/>
                </a:highlight>
                <a:latin typeface="Open Sans"/>
                <a:ea typeface="Open Sans"/>
                <a:cs typeface="Open Sans"/>
                <a:sym typeface="Open Sans"/>
              </a:rPr>
              <a:t>Para que un proyecto sea verdaderamente sostenible y sistémico, debe cumplir tres pilares:</a:t>
            </a:r>
            <a:endParaRPr sz="900">
              <a:solidFill>
                <a:srgbClr val="303030"/>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Sostenibilidad ambiental: </a:t>
            </a:r>
            <a:r>
              <a:rPr lang="es" sz="900">
                <a:solidFill>
                  <a:schemeClr val="dk1"/>
                </a:solidFill>
                <a:highlight>
                  <a:srgbClr val="FFFFFF"/>
                </a:highlight>
                <a:latin typeface="Open Sans"/>
                <a:ea typeface="Open Sans"/>
                <a:cs typeface="Open Sans"/>
                <a:sym typeface="Open Sans"/>
              </a:rPr>
              <a:t>Cambios en la operativa y el consumo.</a:t>
            </a:r>
            <a:endParaRPr sz="900">
              <a:solidFill>
                <a:schemeClr val="dk1"/>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Sostenibilidad social: </a:t>
            </a:r>
            <a:r>
              <a:rPr lang="es" sz="900">
                <a:solidFill>
                  <a:schemeClr val="dk1"/>
                </a:solidFill>
                <a:highlight>
                  <a:srgbClr val="FFFFFF"/>
                </a:highlight>
                <a:latin typeface="Open Sans"/>
                <a:ea typeface="Open Sans"/>
                <a:cs typeface="Open Sans"/>
                <a:sym typeface="Open Sans"/>
              </a:rPr>
              <a:t>Abordar la crisis de personal en hostelería mediante salarios justos y bienestar en toda la cadena de valor.</a:t>
            </a:r>
            <a:endParaRPr sz="900">
              <a:solidFill>
                <a:schemeClr val="dk1"/>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Sostenibilidad económica: </a:t>
            </a:r>
            <a:r>
              <a:rPr lang="es" sz="900">
                <a:solidFill>
                  <a:schemeClr val="dk1"/>
                </a:solidFill>
                <a:highlight>
                  <a:srgbClr val="FFFFFF"/>
                </a:highlight>
                <a:latin typeface="Open Sans"/>
                <a:ea typeface="Open Sans"/>
                <a:cs typeface="Open Sans"/>
                <a:sym typeface="Open Sans"/>
              </a:rPr>
              <a:t>Los proyectos deben ser rentables por sí mismos como empresas, sin depender perpetuamente de fondos de inversión o apoyos externos para su cuenta de resultados.</a:t>
            </a:r>
            <a:endParaRPr sz="900">
              <a:solidFill>
                <a:schemeClr val="dk1"/>
              </a:solidFill>
              <a:latin typeface="Raleway"/>
              <a:ea typeface="Raleway"/>
              <a:cs typeface="Raleway"/>
              <a:sym typeface="Raleway"/>
            </a:endParaRPr>
          </a:p>
        </p:txBody>
      </p:sp>
      <p:sp>
        <p:nvSpPr>
          <p:cNvPr id="443" name="Google Shape;443;p61"/>
          <p:cNvSpPr txBox="1"/>
          <p:nvPr/>
        </p:nvSpPr>
        <p:spPr>
          <a:xfrm>
            <a:off x="454200" y="444900"/>
            <a:ext cx="7204200" cy="153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Cocinando el cambio</a:t>
            </a:r>
            <a:endParaRPr sz="3000">
              <a:solidFill>
                <a:srgbClr val="2F85C7"/>
              </a:solidFill>
              <a:latin typeface="Raleway Black"/>
              <a:ea typeface="Raleway Black"/>
              <a:cs typeface="Raleway Black"/>
              <a:sym typeface="Raleway Black"/>
            </a:endParaRPr>
          </a:p>
        </p:txBody>
      </p:sp>
      <p:pic>
        <p:nvPicPr>
          <p:cNvPr id="444" name="Google Shape;444;p61" title="AEF_Infinito Delecias_013 copia.jpg"/>
          <p:cNvPicPr preferRelativeResize="0"/>
          <p:nvPr/>
        </p:nvPicPr>
        <p:blipFill rotWithShape="1">
          <a:blip r:embed="rId4">
            <a:alphaModFix/>
          </a:blip>
          <a:srcRect b="35937" l="0" r="0" t="5903"/>
          <a:stretch/>
        </p:blipFill>
        <p:spPr>
          <a:xfrm>
            <a:off x="450000" y="3186825"/>
            <a:ext cx="3895200" cy="15117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62"/>
          <p:cNvSpPr txBox="1"/>
          <p:nvPr/>
        </p:nvSpPr>
        <p:spPr>
          <a:xfrm>
            <a:off x="4794450" y="1043700"/>
            <a:ext cx="3895200" cy="36873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s" sz="1200">
                <a:solidFill>
                  <a:srgbClr val="0070C0"/>
                </a:solidFill>
                <a:highlight>
                  <a:srgbClr val="FFFFFF"/>
                </a:highlight>
                <a:latin typeface="Open Sans"/>
                <a:ea typeface="Open Sans"/>
                <a:cs typeface="Open Sans"/>
                <a:sym typeface="Open Sans"/>
              </a:rPr>
              <a:t>4. El caso práctico: Cocina comunitaria Basajaun (Donosti)</a:t>
            </a:r>
            <a:endParaRPr b="1" sz="1200">
              <a:solidFill>
                <a:srgbClr val="30303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None/>
            </a:pPr>
            <a:r>
              <a:t/>
            </a:r>
            <a:endParaRPr sz="900">
              <a:solidFill>
                <a:srgbClr val="303030"/>
              </a:solidFill>
              <a:highlight>
                <a:srgbClr val="FFFFFF"/>
              </a:highlight>
              <a:latin typeface="Open Sans"/>
              <a:ea typeface="Open Sans"/>
              <a:cs typeface="Open Sans"/>
              <a:sym typeface="Open Sans"/>
            </a:endParaRPr>
          </a:p>
          <a:p>
            <a:pPr indent="0" lvl="0" marL="0" rtl="0" algn="l">
              <a:spcBef>
                <a:spcPts val="0"/>
              </a:spcBef>
              <a:spcAft>
                <a:spcPts val="0"/>
              </a:spcAft>
              <a:buNone/>
            </a:pPr>
            <a:r>
              <a:rPr lang="es" sz="900">
                <a:solidFill>
                  <a:schemeClr val="dk1"/>
                </a:solidFill>
                <a:latin typeface="Open Sans"/>
                <a:ea typeface="Open Sans"/>
                <a:cs typeface="Open Sans"/>
                <a:sym typeface="Open Sans"/>
              </a:rPr>
              <a:t>Basajaun se presenta como un ejemplo de "</a:t>
            </a:r>
            <a:r>
              <a:rPr b="1" lang="es" sz="900">
                <a:solidFill>
                  <a:schemeClr val="dk1"/>
                </a:solidFill>
                <a:latin typeface="Open Sans"/>
                <a:ea typeface="Open Sans"/>
                <a:cs typeface="Open Sans"/>
                <a:sym typeface="Open Sans"/>
              </a:rPr>
              <a:t>mirada ecosistémica</a:t>
            </a:r>
            <a:r>
              <a:rPr lang="es" sz="900">
                <a:solidFill>
                  <a:schemeClr val="dk1"/>
                </a:solidFill>
                <a:latin typeface="Open Sans"/>
                <a:ea typeface="Open Sans"/>
                <a:cs typeface="Open Sans"/>
                <a:sym typeface="Open Sans"/>
              </a:rPr>
              <a:t>" donde un proyecto asociativo pequeño logra mover palancas de un sistema mucho más grande.</a:t>
            </a:r>
            <a:endParaRPr sz="900">
              <a:solidFill>
                <a:srgbClr val="303030"/>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Operativa eficiente: </a:t>
            </a:r>
            <a:r>
              <a:rPr lang="es" sz="900">
                <a:solidFill>
                  <a:schemeClr val="dk1"/>
                </a:solidFill>
                <a:highlight>
                  <a:srgbClr val="FFFFFF"/>
                </a:highlight>
                <a:latin typeface="Open Sans"/>
                <a:ea typeface="Open Sans"/>
                <a:cs typeface="Open Sans"/>
                <a:sym typeface="Open Sans"/>
              </a:rPr>
              <a:t>Cuentan con un equipo pequeño (2-3 personas) dedicado a cocinar de manera saludable y sostenible.</a:t>
            </a:r>
            <a:endParaRPr sz="900">
              <a:solidFill>
                <a:schemeClr val="dk1"/>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Aprovechamiento de infraestructuras existentes</a:t>
            </a:r>
            <a:r>
              <a:rPr lang="es" sz="900">
                <a:solidFill>
                  <a:schemeClr val="dk1"/>
                </a:solidFill>
                <a:highlight>
                  <a:srgbClr val="FFFFFF"/>
                </a:highlight>
                <a:latin typeface="Open Sans"/>
                <a:ea typeface="Open Sans"/>
                <a:cs typeface="Open Sans"/>
                <a:sym typeface="Open Sans"/>
              </a:rPr>
              <a:t>: no depende de grandes inversiones sino que utiliza recursos de la comunidad, como cocinas compartidas en ciertos horarios o frigoríficos de comercios de barrio para el almacenamiento. </a:t>
            </a:r>
            <a:endParaRPr sz="900">
              <a:solidFill>
                <a:schemeClr val="dk1"/>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Impacto en el entorno: </a:t>
            </a:r>
            <a:r>
              <a:rPr lang="es" sz="900">
                <a:solidFill>
                  <a:schemeClr val="dk1"/>
                </a:solidFill>
                <a:highlight>
                  <a:srgbClr val="FFFFFF"/>
                </a:highlight>
                <a:latin typeface="Open Sans"/>
                <a:ea typeface="Open Sans"/>
                <a:cs typeface="Open Sans"/>
                <a:sym typeface="Open Sans"/>
              </a:rPr>
              <a:t>Los beneficios de la asociación se reinvierten en la mejora de la operación y en pagar precios más altos a los productores locales que trabajan en ecológico.</a:t>
            </a:r>
            <a:endParaRPr sz="900">
              <a:solidFill>
                <a:schemeClr val="dk1"/>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Cosecha de la dinámica: </a:t>
            </a:r>
            <a:r>
              <a:rPr lang="es" sz="900">
                <a:solidFill>
                  <a:schemeClr val="dk1"/>
                </a:solidFill>
                <a:highlight>
                  <a:srgbClr val="FFFFFF"/>
                </a:highlight>
                <a:latin typeface="Open Sans"/>
                <a:ea typeface="Open Sans"/>
                <a:cs typeface="Open Sans"/>
                <a:sym typeface="Open Sans"/>
              </a:rPr>
              <a:t>El ejercicio práctico con los asistentes buscó concienciar sobre dos roles:</a:t>
            </a:r>
            <a:endParaRPr sz="900">
              <a:solidFill>
                <a:schemeClr val="dk1"/>
              </a:solidFill>
              <a:highlight>
                <a:srgbClr val="FFFFFF"/>
              </a:highlight>
              <a:latin typeface="Open Sans"/>
              <a:ea typeface="Open Sans"/>
              <a:cs typeface="Open Sans"/>
              <a:sym typeface="Open Sans"/>
            </a:endParaRPr>
          </a:p>
          <a:p>
            <a:pPr indent="-143551" lvl="1" marL="345600" marR="0" rtl="0" algn="l">
              <a:lnSpc>
                <a:spcPct val="115000"/>
              </a:lnSpc>
              <a:spcBef>
                <a:spcPts val="0"/>
              </a:spcBef>
              <a:spcAft>
                <a:spcPts val="0"/>
              </a:spcAft>
              <a:buClr>
                <a:srgbClr val="2F85C7"/>
              </a:buClr>
              <a:buSzPts val="900"/>
              <a:buFont typeface="Open Sans"/>
              <a:buChar char="○"/>
            </a:pPr>
            <a:r>
              <a:rPr lang="es" sz="900">
                <a:solidFill>
                  <a:schemeClr val="dk1"/>
                </a:solidFill>
                <a:highlight>
                  <a:srgbClr val="FFFFFF"/>
                </a:highlight>
                <a:latin typeface="Open Sans"/>
                <a:ea typeface="Open Sans"/>
                <a:cs typeface="Open Sans"/>
                <a:sym typeface="Open Sans"/>
              </a:rPr>
              <a:t>Desde la mesa (consumidoras): cómo nuestras decisiones de compra activan y sostienen proyectos de este tipo.</a:t>
            </a:r>
            <a:endParaRPr sz="900">
              <a:solidFill>
                <a:schemeClr val="dk1"/>
              </a:solidFill>
              <a:highlight>
                <a:srgbClr val="FFFFFF"/>
              </a:highlight>
              <a:latin typeface="Open Sans"/>
              <a:ea typeface="Open Sans"/>
              <a:cs typeface="Open Sans"/>
              <a:sym typeface="Open Sans"/>
            </a:endParaRPr>
          </a:p>
          <a:p>
            <a:pPr indent="-143551" lvl="1" marL="345600" marR="0" rtl="0" algn="l">
              <a:lnSpc>
                <a:spcPct val="115000"/>
              </a:lnSpc>
              <a:spcBef>
                <a:spcPts val="0"/>
              </a:spcBef>
              <a:spcAft>
                <a:spcPts val="0"/>
              </a:spcAft>
              <a:buClr>
                <a:srgbClr val="2F85C7"/>
              </a:buClr>
              <a:buSzPts val="900"/>
              <a:buFont typeface="Open Sans"/>
              <a:buChar char="○"/>
            </a:pPr>
            <a:r>
              <a:rPr lang="es" sz="900">
                <a:solidFill>
                  <a:schemeClr val="dk1"/>
                </a:solidFill>
                <a:highlight>
                  <a:srgbClr val="FFFFFF"/>
                </a:highlight>
                <a:latin typeface="Open Sans"/>
                <a:ea typeface="Open Sans"/>
                <a:cs typeface="Open Sans"/>
                <a:sym typeface="Open Sans"/>
              </a:rPr>
              <a:t>Desde la cocina: cómo cocinar de manera saludable utilizando producto local y aprovechando recursos que normalmente se desechan.</a:t>
            </a:r>
            <a:endParaRPr sz="900">
              <a:solidFill>
                <a:srgbClr val="30303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None/>
            </a:pPr>
            <a:r>
              <a:t/>
            </a:r>
            <a:endParaRPr sz="900">
              <a:solidFill>
                <a:srgbClr val="303030"/>
              </a:solidFill>
              <a:highlight>
                <a:srgbClr val="FFFFFF"/>
              </a:highlight>
              <a:latin typeface="Open Sans"/>
              <a:ea typeface="Open Sans"/>
              <a:cs typeface="Open Sans"/>
              <a:sym typeface="Open Sans"/>
            </a:endParaRPr>
          </a:p>
        </p:txBody>
      </p:sp>
      <p:sp>
        <p:nvSpPr>
          <p:cNvPr id="450" name="Google Shape;450;p62"/>
          <p:cNvSpPr txBox="1"/>
          <p:nvPr/>
        </p:nvSpPr>
        <p:spPr>
          <a:xfrm>
            <a:off x="450000" y="1043700"/>
            <a:ext cx="3895200" cy="32718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s" sz="1200">
                <a:solidFill>
                  <a:srgbClr val="0070C0"/>
                </a:solidFill>
                <a:highlight>
                  <a:srgbClr val="FFFFFF"/>
                </a:highlight>
                <a:latin typeface="Open Sans"/>
                <a:ea typeface="Open Sans"/>
                <a:cs typeface="Open Sans"/>
                <a:sym typeface="Open Sans"/>
              </a:rPr>
              <a:t>3. Estrategias de implementación y "Multiplicadores"</a:t>
            </a:r>
            <a:endParaRPr b="1" sz="1200">
              <a:solidFill>
                <a:srgbClr val="0070C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None/>
            </a:pPr>
            <a:r>
              <a:t/>
            </a:r>
            <a:endParaRPr b="1" sz="900">
              <a:solidFill>
                <a:srgbClr val="0070C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900">
                <a:solidFill>
                  <a:srgbClr val="303030"/>
                </a:solidFill>
                <a:highlight>
                  <a:srgbClr val="FFFFFF"/>
                </a:highlight>
                <a:latin typeface="Open Sans"/>
                <a:ea typeface="Open Sans"/>
                <a:cs typeface="Open Sans"/>
                <a:sym typeface="Open Sans"/>
              </a:rPr>
              <a:t>Enzima no se limita a la teoría, sino que aplica el cambio a través de varias líneas de acción:</a:t>
            </a:r>
            <a:endParaRPr sz="900">
              <a:solidFill>
                <a:srgbClr val="303030"/>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Consolidación de conocimiento: </a:t>
            </a:r>
            <a:r>
              <a:rPr lang="es" sz="900">
                <a:solidFill>
                  <a:schemeClr val="dk1"/>
                </a:solidFill>
                <a:highlight>
                  <a:srgbClr val="FFFFFF"/>
                </a:highlight>
                <a:latin typeface="Open Sans"/>
                <a:ea typeface="Open Sans"/>
                <a:cs typeface="Open Sans"/>
                <a:sym typeface="Open Sans"/>
              </a:rPr>
              <a:t>Han sintetizado el conocimiento científico para que los hosteleros (tomadores de decisiones) tengan contexto real sobre qué significa ser sostenible.</a:t>
            </a:r>
            <a:endParaRPr sz="900">
              <a:solidFill>
                <a:schemeClr val="dk1"/>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Formación y acompañamiento: </a:t>
            </a:r>
            <a:r>
              <a:rPr lang="es" sz="900">
                <a:solidFill>
                  <a:schemeClr val="dk1"/>
                </a:solidFill>
                <a:highlight>
                  <a:srgbClr val="FFFFFF"/>
                </a:highlight>
                <a:latin typeface="Open Sans"/>
                <a:ea typeface="Open Sans"/>
                <a:cs typeface="Open Sans"/>
                <a:sym typeface="Open Sans"/>
              </a:rPr>
              <a:t>Realizan "residencias" (formaciones tipo máster en sostenibilidad) para nuevos emprendedores y acompañan a restaurantes ya existentes en su transformación operativa.</a:t>
            </a:r>
            <a:endParaRPr sz="900">
              <a:solidFill>
                <a:schemeClr val="dk1"/>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Agentes multiplicadores: </a:t>
            </a:r>
            <a:r>
              <a:rPr lang="es" sz="900">
                <a:solidFill>
                  <a:schemeClr val="dk1"/>
                </a:solidFill>
                <a:highlight>
                  <a:srgbClr val="FFFFFF"/>
                </a:highlight>
                <a:latin typeface="Open Sans"/>
                <a:ea typeface="Open Sans"/>
                <a:cs typeface="Open Sans"/>
                <a:sym typeface="Open Sans"/>
              </a:rPr>
              <a:t>En 2027, el proyecto escalará a nivel territorial trabajando con otras fundaciones locales y asociaciones para trasladar este conocimiento a nivel sistémico.</a:t>
            </a:r>
            <a:endParaRPr sz="900">
              <a:solidFill>
                <a:schemeClr val="dk1"/>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Comunicación audiovisual: </a:t>
            </a:r>
            <a:r>
              <a:rPr lang="es" sz="900">
                <a:solidFill>
                  <a:schemeClr val="dk1"/>
                </a:solidFill>
                <a:highlight>
                  <a:srgbClr val="FFFFFF"/>
                </a:highlight>
                <a:latin typeface="Open Sans"/>
                <a:ea typeface="Open Sans"/>
                <a:cs typeface="Open Sans"/>
                <a:sym typeface="Open Sans"/>
              </a:rPr>
              <a:t>Para evitar los informes pesados que "nadie lee", utilizan el cine documental para mostrar siete casos reales de éxito que demuestran que la sostenibilidad es posible en entornos urbanos, rurales y de costa.</a:t>
            </a:r>
            <a:endParaRPr sz="900">
              <a:solidFill>
                <a:srgbClr val="30303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None/>
            </a:pPr>
            <a:r>
              <a:t/>
            </a:r>
            <a:endParaRPr sz="900">
              <a:solidFill>
                <a:srgbClr val="303030"/>
              </a:solidFill>
              <a:highlight>
                <a:srgbClr val="FFFFFF"/>
              </a:highlight>
              <a:latin typeface="Open Sans"/>
              <a:ea typeface="Open Sans"/>
              <a:cs typeface="Open Sans"/>
              <a:sym typeface="Open Sans"/>
            </a:endParaRPr>
          </a:p>
        </p:txBody>
      </p:sp>
      <p:sp>
        <p:nvSpPr>
          <p:cNvPr id="451" name="Google Shape;451;p62"/>
          <p:cNvSpPr/>
          <p:nvPr/>
        </p:nvSpPr>
        <p:spPr>
          <a:xfrm rot="10800000">
            <a:off x="9238050" y="739575"/>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452" name="Google Shape;452;p62"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
        <p:nvSpPr>
          <p:cNvPr id="453" name="Google Shape;453;p62"/>
          <p:cNvSpPr txBox="1"/>
          <p:nvPr/>
        </p:nvSpPr>
        <p:spPr>
          <a:xfrm>
            <a:off x="454200" y="444900"/>
            <a:ext cx="7204200" cy="153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Cocinando el cambio</a:t>
            </a:r>
            <a:endParaRPr sz="3000">
              <a:solidFill>
                <a:srgbClr val="2F85C7"/>
              </a:solidFill>
              <a:latin typeface="Raleway Black"/>
              <a:ea typeface="Raleway Black"/>
              <a:cs typeface="Raleway Black"/>
              <a:sym typeface="Raleway Black"/>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pic>
        <p:nvPicPr>
          <p:cNvPr id="458" name="Google Shape;458;p63"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
        <p:nvSpPr>
          <p:cNvPr id="459" name="Google Shape;459;p63"/>
          <p:cNvSpPr txBox="1"/>
          <p:nvPr/>
        </p:nvSpPr>
        <p:spPr>
          <a:xfrm>
            <a:off x="450000" y="995375"/>
            <a:ext cx="3895200" cy="19002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b="1" lang="es" sz="1200">
                <a:solidFill>
                  <a:srgbClr val="0070C0"/>
                </a:solidFill>
                <a:highlight>
                  <a:srgbClr val="FFFFFF"/>
                </a:highlight>
                <a:latin typeface="Open Sans"/>
                <a:ea typeface="Open Sans"/>
                <a:cs typeface="Open Sans"/>
                <a:sym typeface="Open Sans"/>
              </a:rPr>
              <a:t>5. Creatividad y residuo cero</a:t>
            </a:r>
            <a:endParaRPr b="1" sz="1200">
              <a:solidFill>
                <a:srgbClr val="303030"/>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900">
                <a:solidFill>
                  <a:srgbClr val="303030"/>
                </a:solidFill>
                <a:highlight>
                  <a:srgbClr val="FFFFFF"/>
                </a:highlight>
                <a:latin typeface="Open Sans"/>
                <a:ea typeface="Open Sans"/>
                <a:cs typeface="Open Sans"/>
                <a:sym typeface="Open Sans"/>
              </a:rPr>
              <a:t>Como anécdota de impacto y ejemplo de "cambio de mirada" en lo cotidiano, Andrea destacó el postre del encuentro: una mousse de chocolate elaborada con </a:t>
            </a:r>
            <a:r>
              <a:rPr b="1" lang="es" sz="900">
                <a:solidFill>
                  <a:srgbClr val="303030"/>
                </a:solidFill>
                <a:highlight>
                  <a:srgbClr val="FFFFFF"/>
                </a:highlight>
                <a:latin typeface="Open Sans"/>
                <a:ea typeface="Open Sans"/>
                <a:cs typeface="Open Sans"/>
                <a:sym typeface="Open Sans"/>
              </a:rPr>
              <a:t>aquafaba</a:t>
            </a:r>
            <a:r>
              <a:rPr lang="es" sz="900">
                <a:solidFill>
                  <a:srgbClr val="303030"/>
                </a:solidFill>
                <a:highlight>
                  <a:srgbClr val="FFFFFF"/>
                </a:highlight>
                <a:latin typeface="Open Sans"/>
                <a:ea typeface="Open Sans"/>
                <a:cs typeface="Open Sans"/>
                <a:sym typeface="Open Sans"/>
              </a:rPr>
              <a:t> (agua de cocción de los garbanzos) en lugar de huevo o leche.</a:t>
            </a:r>
            <a:endParaRPr sz="900">
              <a:solidFill>
                <a:srgbClr val="303030"/>
              </a:solidFill>
              <a:highlight>
                <a:srgbClr val="FFFFFF"/>
              </a:highlight>
              <a:latin typeface="Open Sans"/>
              <a:ea typeface="Open Sans"/>
              <a:cs typeface="Open Sans"/>
              <a:sym typeface="Open Sans"/>
            </a:endParaRPr>
          </a:p>
          <a:p>
            <a:pPr indent="-285750" lvl="0" marL="457200" rtl="0" algn="l">
              <a:lnSpc>
                <a:spcPct val="115000"/>
              </a:lnSpc>
              <a:spcBef>
                <a:spcPts val="0"/>
              </a:spcBef>
              <a:spcAft>
                <a:spcPts val="0"/>
              </a:spcAft>
              <a:buClr>
                <a:srgbClr val="303030"/>
              </a:buClr>
              <a:buSzPts val="900"/>
              <a:buChar char="●"/>
            </a:pPr>
            <a:r>
              <a:rPr b="1" lang="es" sz="900">
                <a:solidFill>
                  <a:srgbClr val="303030"/>
                </a:solidFill>
                <a:highlight>
                  <a:srgbClr val="FFFFFF"/>
                </a:highlight>
                <a:latin typeface="Open Sans"/>
                <a:ea typeface="Open Sans"/>
                <a:cs typeface="Open Sans"/>
                <a:sym typeface="Open Sans"/>
              </a:rPr>
              <a:t>El mensaje:</a:t>
            </a:r>
            <a:r>
              <a:rPr lang="es" sz="900">
                <a:solidFill>
                  <a:srgbClr val="303030"/>
                </a:solidFill>
                <a:highlight>
                  <a:srgbClr val="FFFFFF"/>
                </a:highlight>
                <a:latin typeface="Open Sans"/>
                <a:ea typeface="Open Sans"/>
                <a:cs typeface="Open Sans"/>
                <a:sym typeface="Open Sans"/>
              </a:rPr>
              <a:t> El cambio sistémico también consiste en dejar de tirar recursos valiosos a la basura y entender que la sostenibilidad puede ser creativa, deliciosa y eficiente.</a:t>
            </a:r>
            <a:endParaRPr sz="900">
              <a:solidFill>
                <a:srgbClr val="303030"/>
              </a:solidFill>
              <a:highlight>
                <a:srgbClr val="FFFFFF"/>
              </a:highlight>
              <a:latin typeface="Open Sans"/>
              <a:ea typeface="Open Sans"/>
              <a:cs typeface="Open Sans"/>
              <a:sym typeface="Open Sans"/>
            </a:endParaRPr>
          </a:p>
          <a:p>
            <a:pPr indent="0" lvl="0" marL="0" rtl="0" algn="l">
              <a:lnSpc>
                <a:spcPct val="115000"/>
              </a:lnSpc>
              <a:spcBef>
                <a:spcPts val="900"/>
              </a:spcBef>
              <a:spcAft>
                <a:spcPts val="0"/>
              </a:spcAft>
              <a:buNone/>
            </a:pPr>
            <a:r>
              <a:rPr lang="es" sz="900">
                <a:solidFill>
                  <a:srgbClr val="303030"/>
                </a:solidFill>
                <a:highlight>
                  <a:srgbClr val="FFFFFF"/>
                </a:highlight>
                <a:latin typeface="Open Sans"/>
                <a:ea typeface="Open Sans"/>
                <a:cs typeface="Open Sans"/>
                <a:sym typeface="Open Sans"/>
              </a:rPr>
              <a:t>Este bloque demostró a los asistentes que, incluso desde un proyecto "humilde" en un barrio, se puede tener una </a:t>
            </a:r>
            <a:r>
              <a:rPr b="1" lang="es" sz="900">
                <a:solidFill>
                  <a:srgbClr val="303030"/>
                </a:solidFill>
                <a:highlight>
                  <a:srgbClr val="FFFFFF"/>
                </a:highlight>
                <a:latin typeface="Open Sans"/>
                <a:ea typeface="Open Sans"/>
                <a:cs typeface="Open Sans"/>
                <a:sym typeface="Open Sans"/>
              </a:rPr>
              <a:t>ambición sistémica</a:t>
            </a:r>
            <a:r>
              <a:rPr lang="es" sz="900">
                <a:solidFill>
                  <a:srgbClr val="303030"/>
                </a:solidFill>
                <a:highlight>
                  <a:srgbClr val="FFFFFF"/>
                </a:highlight>
                <a:latin typeface="Open Sans"/>
                <a:ea typeface="Open Sans"/>
                <a:cs typeface="Open Sans"/>
                <a:sym typeface="Open Sans"/>
              </a:rPr>
              <a:t> si se trabaja sobre la demanda, la oferta y el fortalecimiento de la comunidad.</a:t>
            </a:r>
            <a:r>
              <a:rPr lang="es" sz="900">
                <a:solidFill>
                  <a:schemeClr val="dk1"/>
                </a:solidFill>
                <a:highlight>
                  <a:srgbClr val="FFFFFF"/>
                </a:highlight>
                <a:latin typeface="Open Sans"/>
                <a:ea typeface="Open Sans"/>
                <a:cs typeface="Open Sans"/>
                <a:sym typeface="Open Sans"/>
              </a:rPr>
              <a:t> </a:t>
            </a:r>
            <a:endParaRPr sz="900">
              <a:solidFill>
                <a:srgbClr val="2F85C7"/>
              </a:solidFill>
              <a:latin typeface="Open Sans"/>
              <a:ea typeface="Open Sans"/>
              <a:cs typeface="Open Sans"/>
              <a:sym typeface="Open Sans"/>
            </a:endParaRPr>
          </a:p>
        </p:txBody>
      </p:sp>
      <p:sp>
        <p:nvSpPr>
          <p:cNvPr id="460" name="Google Shape;460;p63"/>
          <p:cNvSpPr txBox="1"/>
          <p:nvPr/>
        </p:nvSpPr>
        <p:spPr>
          <a:xfrm>
            <a:off x="454200" y="444900"/>
            <a:ext cx="7204200" cy="153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Cocinando el cambio</a:t>
            </a:r>
            <a:endParaRPr sz="3000">
              <a:solidFill>
                <a:srgbClr val="2F85C7"/>
              </a:solidFill>
              <a:latin typeface="Raleway Black"/>
              <a:ea typeface="Raleway Black"/>
              <a:cs typeface="Raleway Black"/>
              <a:sym typeface="Raleway Black"/>
            </a:endParaRPr>
          </a:p>
        </p:txBody>
      </p:sp>
      <p:pic>
        <p:nvPicPr>
          <p:cNvPr id="461" name="Google Shape;461;p63" title="AEF_Infinito Delecias_035 copia.jpg"/>
          <p:cNvPicPr preferRelativeResize="0"/>
          <p:nvPr/>
        </p:nvPicPr>
        <p:blipFill rotWithShape="1">
          <a:blip r:embed="rId4">
            <a:alphaModFix/>
          </a:blip>
          <a:srcRect b="23118" l="0" r="0" t="23118"/>
          <a:stretch/>
        </p:blipFill>
        <p:spPr>
          <a:xfrm>
            <a:off x="4794450" y="3297700"/>
            <a:ext cx="3904650" cy="1400902"/>
          </a:xfrm>
          <a:prstGeom prst="rect">
            <a:avLst/>
          </a:prstGeom>
          <a:noFill/>
          <a:ln>
            <a:noFill/>
          </a:ln>
        </p:spPr>
      </p:pic>
      <p:pic>
        <p:nvPicPr>
          <p:cNvPr id="462" name="Google Shape;462;p63" title="AEF_Infinito Delecias_039 copia.jpg"/>
          <p:cNvPicPr preferRelativeResize="0"/>
          <p:nvPr/>
        </p:nvPicPr>
        <p:blipFill rotWithShape="1">
          <a:blip r:embed="rId5">
            <a:alphaModFix/>
          </a:blip>
          <a:srcRect b="9929" l="0" r="0" t="9937"/>
          <a:stretch/>
        </p:blipFill>
        <p:spPr>
          <a:xfrm>
            <a:off x="4794450" y="990000"/>
            <a:ext cx="3904650" cy="2088026"/>
          </a:xfrm>
          <a:prstGeom prst="rect">
            <a:avLst/>
          </a:prstGeom>
          <a:noFill/>
          <a:ln>
            <a:noFill/>
          </a:ln>
        </p:spPr>
      </p:pic>
      <p:pic>
        <p:nvPicPr>
          <p:cNvPr id="463" name="Google Shape;463;p63" title="AEF_Infinito Delecias_012 copia.jpg"/>
          <p:cNvPicPr preferRelativeResize="0"/>
          <p:nvPr/>
        </p:nvPicPr>
        <p:blipFill rotWithShape="1">
          <a:blip r:embed="rId6">
            <a:alphaModFix/>
          </a:blip>
          <a:srcRect b="23050" l="0" r="0" t="23056"/>
          <a:stretch/>
        </p:blipFill>
        <p:spPr>
          <a:xfrm>
            <a:off x="454200" y="3297700"/>
            <a:ext cx="3895200" cy="140090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467" name="Shape 467"/>
        <p:cNvGrpSpPr/>
        <p:nvPr/>
      </p:nvGrpSpPr>
      <p:grpSpPr>
        <a:xfrm>
          <a:off x="0" y="0"/>
          <a:ext cx="0" cy="0"/>
          <a:chOff x="0" y="0"/>
          <a:chExt cx="0" cy="0"/>
        </a:xfrm>
      </p:grpSpPr>
      <p:pic>
        <p:nvPicPr>
          <p:cNvPr id="468" name="Google Shape;468;p64" title="AEF 4.png"/>
          <p:cNvPicPr preferRelativeResize="0"/>
          <p:nvPr/>
        </p:nvPicPr>
        <p:blipFill>
          <a:blip r:embed="rId3">
            <a:alphaModFix amt="55000"/>
          </a:blip>
          <a:stretch>
            <a:fillRect/>
          </a:stretch>
        </p:blipFill>
        <p:spPr>
          <a:xfrm>
            <a:off x="5467351" y="-335010"/>
            <a:ext cx="5963225" cy="8013573"/>
          </a:xfrm>
          <a:prstGeom prst="rect">
            <a:avLst/>
          </a:prstGeom>
          <a:noFill/>
          <a:ln>
            <a:noFill/>
          </a:ln>
        </p:spPr>
      </p:pic>
      <p:sp>
        <p:nvSpPr>
          <p:cNvPr id="469" name="Google Shape;469;p64"/>
          <p:cNvSpPr txBox="1"/>
          <p:nvPr>
            <p:ph idx="12" type="sldNum"/>
          </p:nvPr>
        </p:nvSpPr>
        <p:spPr>
          <a:xfrm>
            <a:off x="8419574" y="4700195"/>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s"/>
              <a:t>‹#›</a:t>
            </a:fld>
            <a:endParaRPr/>
          </a:p>
        </p:txBody>
      </p:sp>
      <p:sp>
        <p:nvSpPr>
          <p:cNvPr id="470" name="Google Shape;470;p64"/>
          <p:cNvSpPr txBox="1"/>
          <p:nvPr/>
        </p:nvSpPr>
        <p:spPr>
          <a:xfrm>
            <a:off x="490675" y="1226550"/>
            <a:ext cx="6911400" cy="2690400"/>
          </a:xfrm>
          <a:prstGeom prst="rect">
            <a:avLst/>
          </a:prstGeom>
          <a:noFill/>
          <a:ln>
            <a:noFill/>
          </a:ln>
        </p:spPr>
        <p:txBody>
          <a:bodyPr anchorCtr="0" anchor="ctr" bIns="0" lIns="0" spcFirstLastPara="1" rIns="0" wrap="square" tIns="0">
            <a:spAutoFit/>
          </a:bodyPr>
          <a:lstStyle/>
          <a:p>
            <a:pPr indent="0" lvl="0" marL="0" marR="0" rtl="0" algn="l">
              <a:lnSpc>
                <a:spcPct val="90000"/>
              </a:lnSpc>
              <a:spcBef>
                <a:spcPts val="0"/>
              </a:spcBef>
              <a:spcAft>
                <a:spcPts val="0"/>
              </a:spcAft>
              <a:buClr>
                <a:schemeClr val="dk1"/>
              </a:buClr>
              <a:buSzPts val="3600"/>
              <a:buFont typeface="Arial"/>
              <a:buNone/>
            </a:pPr>
            <a:r>
              <a:rPr lang="es" sz="4855">
                <a:solidFill>
                  <a:schemeClr val="lt1"/>
                </a:solidFill>
                <a:latin typeface="Raleway Black"/>
                <a:ea typeface="Raleway Black"/>
                <a:cs typeface="Raleway Black"/>
                <a:sym typeface="Raleway Black"/>
              </a:rPr>
              <a:t>Fortalecer organizaciones para que la financiación llegue más lejos</a:t>
            </a:r>
            <a:endParaRPr sz="4855">
              <a:solidFill>
                <a:schemeClr val="lt1"/>
              </a:solidFill>
              <a:latin typeface="Raleway Black"/>
              <a:ea typeface="Raleway Black"/>
              <a:cs typeface="Raleway Black"/>
              <a:sym typeface="Raleway Black"/>
            </a:endParaRPr>
          </a:p>
        </p:txBody>
      </p:sp>
      <p:pic>
        <p:nvPicPr>
          <p:cNvPr id="471" name="Google Shape;471;p64" title="AEF_asociación_española_de_fundaciones.png"/>
          <p:cNvPicPr preferRelativeResize="0"/>
          <p:nvPr/>
        </p:nvPicPr>
        <p:blipFill>
          <a:blip r:embed="rId4">
            <a:alphaModFix/>
          </a:blip>
          <a:stretch>
            <a:fillRect/>
          </a:stretch>
        </p:blipFill>
        <p:spPr>
          <a:xfrm>
            <a:off x="7994223" y="444900"/>
            <a:ext cx="704875" cy="47939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65"/>
          <p:cNvSpPr txBox="1"/>
          <p:nvPr/>
        </p:nvSpPr>
        <p:spPr>
          <a:xfrm>
            <a:off x="454200" y="444900"/>
            <a:ext cx="4574400" cy="1100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Fortalecer organizaciones para que la financiación llegue más lejos</a:t>
            </a:r>
            <a:endParaRPr b="0" i="0" sz="1000" u="none" cap="none" strike="noStrike">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Trascender el modelo de “pago por proyecto”</a:t>
            </a:r>
            <a:endParaRPr sz="3000">
              <a:solidFill>
                <a:srgbClr val="2F85C7"/>
              </a:solidFill>
              <a:latin typeface="Raleway Black"/>
              <a:ea typeface="Raleway Black"/>
              <a:cs typeface="Raleway Black"/>
              <a:sym typeface="Raleway Black"/>
            </a:endParaRPr>
          </a:p>
        </p:txBody>
      </p:sp>
      <p:sp>
        <p:nvSpPr>
          <p:cNvPr id="477" name="Google Shape;477;p65"/>
          <p:cNvSpPr/>
          <p:nvPr/>
        </p:nvSpPr>
        <p:spPr>
          <a:xfrm rot="-5400000">
            <a:off x="10239275" y="994800"/>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478" name="Google Shape;478;p65"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
        <p:nvSpPr>
          <p:cNvPr id="479" name="Google Shape;479;p65"/>
          <p:cNvSpPr txBox="1"/>
          <p:nvPr/>
        </p:nvSpPr>
        <p:spPr>
          <a:xfrm>
            <a:off x="450000" y="1785300"/>
            <a:ext cx="3895200" cy="29154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s" sz="1000">
                <a:solidFill>
                  <a:srgbClr val="2F85C7"/>
                </a:solidFill>
                <a:highlight>
                  <a:srgbClr val="FFFFFF"/>
                </a:highlight>
                <a:latin typeface="Open Sans"/>
                <a:ea typeface="Open Sans"/>
                <a:cs typeface="Open Sans"/>
                <a:sym typeface="Open Sans"/>
              </a:rPr>
              <a:t>Esta sección se sumerge en una premisa fundamental para la Filantropía 4.0: el impacto real de un donante no se mide solo por el capital aportado, sino por la </a:t>
            </a:r>
            <a:r>
              <a:rPr b="1" lang="es" sz="1000">
                <a:solidFill>
                  <a:srgbClr val="2F85C7"/>
                </a:solidFill>
                <a:highlight>
                  <a:srgbClr val="FFFFFF"/>
                </a:highlight>
                <a:latin typeface="Open Sans"/>
                <a:ea typeface="Open Sans"/>
                <a:cs typeface="Open Sans"/>
                <a:sym typeface="Open Sans"/>
              </a:rPr>
              <a:t>solidez de las organizaciones</a:t>
            </a:r>
            <a:r>
              <a:rPr lang="es" sz="1000">
                <a:solidFill>
                  <a:srgbClr val="2F85C7"/>
                </a:solidFill>
                <a:highlight>
                  <a:srgbClr val="FFFFFF"/>
                </a:highlight>
                <a:latin typeface="Open Sans"/>
                <a:ea typeface="Open Sans"/>
                <a:cs typeface="Open Sans"/>
                <a:sym typeface="Open Sans"/>
              </a:rPr>
              <a:t> que lo ejecutan. </a:t>
            </a:r>
            <a:endParaRPr sz="1000">
              <a:solidFill>
                <a:srgbClr val="2F85C7"/>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1000">
                <a:solidFill>
                  <a:schemeClr val="dk1"/>
                </a:solidFill>
                <a:highlight>
                  <a:srgbClr val="FFFFFF"/>
                </a:highlight>
                <a:latin typeface="Open Sans"/>
                <a:ea typeface="Open Sans"/>
                <a:cs typeface="Open Sans"/>
                <a:sym typeface="Open Sans"/>
              </a:rPr>
              <a:t>Para que la financiación llegue más lejos, es imprescindible trascender el modelo de 'pago por proyecto' y apostar por el fortalecimiento de la gobernanza, la estrategia y las capacidades internas de las entidades. </a:t>
            </a:r>
            <a:endParaRPr sz="1000">
              <a:solidFill>
                <a:schemeClr val="dk1"/>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600">
              <a:solidFill>
                <a:schemeClr val="dk1"/>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1000">
                <a:solidFill>
                  <a:schemeClr val="dk1"/>
                </a:solidFill>
                <a:highlight>
                  <a:srgbClr val="FFFFFF"/>
                </a:highlight>
                <a:latin typeface="Open Sans"/>
                <a:ea typeface="Open Sans"/>
                <a:cs typeface="Open Sans"/>
                <a:sym typeface="Open Sans"/>
              </a:rPr>
              <a:t>A través de las experiencias de la </a:t>
            </a:r>
            <a:r>
              <a:rPr b="1" lang="es" sz="1000">
                <a:solidFill>
                  <a:schemeClr val="dk1"/>
                </a:solidFill>
                <a:highlight>
                  <a:srgbClr val="FFFFFF"/>
                </a:highlight>
                <a:latin typeface="Open Sans"/>
                <a:ea typeface="Open Sans"/>
                <a:cs typeface="Open Sans"/>
                <a:sym typeface="Open Sans"/>
              </a:rPr>
              <a:t>European Climate Foundation (ECF)</a:t>
            </a:r>
            <a:r>
              <a:rPr lang="es" sz="1000">
                <a:solidFill>
                  <a:schemeClr val="dk1"/>
                </a:solidFill>
                <a:highlight>
                  <a:srgbClr val="FFFFFF"/>
                </a:highlight>
                <a:latin typeface="Open Sans"/>
                <a:ea typeface="Open Sans"/>
                <a:cs typeface="Open Sans"/>
                <a:sym typeface="Open Sans"/>
              </a:rPr>
              <a:t> y </a:t>
            </a:r>
            <a:r>
              <a:rPr b="1" lang="es" sz="1000">
                <a:solidFill>
                  <a:schemeClr val="dk1"/>
                </a:solidFill>
                <a:highlight>
                  <a:srgbClr val="FFFFFF"/>
                </a:highlight>
                <a:latin typeface="Open Sans"/>
                <a:ea typeface="Open Sans"/>
                <a:cs typeface="Open Sans"/>
                <a:sym typeface="Open Sans"/>
              </a:rPr>
              <a:t>Porticus</a:t>
            </a:r>
            <a:r>
              <a:rPr lang="es" sz="1000">
                <a:solidFill>
                  <a:schemeClr val="dk1"/>
                </a:solidFill>
                <a:highlight>
                  <a:srgbClr val="FFFFFF"/>
                </a:highlight>
                <a:latin typeface="Open Sans"/>
                <a:ea typeface="Open Sans"/>
                <a:cs typeface="Open Sans"/>
                <a:sym typeface="Open Sans"/>
              </a:rPr>
              <a:t>, exploramos cómo el acompañamiento cercano y el impulso de ecosistemas colaborativos transforman la relación donante-beneficiario en una alianza estratégica de confianza. Invertir en la infraestructura de las organizaciones y en la salud de sus redes no es un gasto accesorio, sino la base necesaria para lograr un cambio sistémico, sostenible y de mayor alcance.</a:t>
            </a:r>
            <a:endParaRPr sz="1000">
              <a:solidFill>
                <a:srgbClr val="2F85C7"/>
              </a:solidFill>
              <a:latin typeface="Open Sans"/>
              <a:ea typeface="Open Sans"/>
              <a:cs typeface="Open Sans"/>
              <a:sym typeface="Open Sans"/>
            </a:endParaRPr>
          </a:p>
        </p:txBody>
      </p:sp>
      <p:sp>
        <p:nvSpPr>
          <p:cNvPr id="480" name="Google Shape;480;p65"/>
          <p:cNvSpPr txBox="1"/>
          <p:nvPr/>
        </p:nvSpPr>
        <p:spPr>
          <a:xfrm>
            <a:off x="4798792" y="2989050"/>
            <a:ext cx="3895200" cy="507900"/>
          </a:xfrm>
          <a:prstGeom prst="rect">
            <a:avLst/>
          </a:prstGeom>
          <a:noFill/>
          <a:ln>
            <a:noFill/>
          </a:ln>
        </p:spPr>
        <p:txBody>
          <a:bodyPr anchorCtr="0" anchor="t" bIns="0" lIns="0" spcFirstLastPara="1" rIns="0" wrap="square" tIns="0">
            <a:spAutoFit/>
          </a:bodyPr>
          <a:lstStyle/>
          <a:p>
            <a:pPr indent="-143551" lvl="0" marL="172800" marR="0" rtl="0" algn="l">
              <a:lnSpc>
                <a:spcPct val="115000"/>
              </a:lnSpc>
              <a:spcBef>
                <a:spcPts val="0"/>
              </a:spcBef>
              <a:spcAft>
                <a:spcPts val="0"/>
              </a:spcAft>
              <a:buClr>
                <a:srgbClr val="2F85C7"/>
              </a:buClr>
              <a:buSzPts val="900"/>
              <a:buFont typeface="Open Sans"/>
              <a:buChar char="●"/>
            </a:pPr>
            <a:r>
              <a:rPr b="1" lang="es" sz="1000">
                <a:solidFill>
                  <a:srgbClr val="303030"/>
                </a:solidFill>
                <a:highlight>
                  <a:srgbClr val="FFFFFF"/>
                </a:highlight>
                <a:latin typeface="Open Sans"/>
                <a:ea typeface="Open Sans"/>
                <a:cs typeface="Open Sans"/>
                <a:sym typeface="Open Sans"/>
              </a:rPr>
              <a:t>Javier Martínez Llorca. European Climate Foundation (ECF)</a:t>
            </a:r>
            <a:endParaRPr sz="1000">
              <a:solidFill>
                <a:srgbClr val="303030"/>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1000">
                <a:solidFill>
                  <a:srgbClr val="303030"/>
                </a:solidFill>
                <a:highlight>
                  <a:srgbClr val="FFFFFF"/>
                </a:highlight>
                <a:latin typeface="Open Sans"/>
                <a:ea typeface="Open Sans"/>
                <a:cs typeface="Open Sans"/>
                <a:sym typeface="Open Sans"/>
              </a:rPr>
              <a:t>Irene Salgado. Porticus</a:t>
            </a:r>
            <a:endParaRPr sz="10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1000">
                <a:solidFill>
                  <a:schemeClr val="dk1"/>
                </a:solidFill>
                <a:highlight>
                  <a:srgbClr val="FFFFFF"/>
                </a:highlight>
                <a:latin typeface="Open Sans"/>
                <a:ea typeface="Open Sans"/>
                <a:cs typeface="Open Sans"/>
                <a:sym typeface="Open Sans"/>
              </a:rPr>
              <a:t>Modera: </a:t>
            </a:r>
            <a:r>
              <a:rPr b="1" lang="es" sz="1000">
                <a:solidFill>
                  <a:schemeClr val="dk1"/>
                </a:solidFill>
                <a:highlight>
                  <a:srgbClr val="FFFFFF"/>
                </a:highlight>
                <a:latin typeface="Open Sans"/>
                <a:ea typeface="Open Sans"/>
                <a:cs typeface="Open Sans"/>
                <a:sym typeface="Open Sans"/>
              </a:rPr>
              <a:t>Ana Juviño. Fundación ONCE</a:t>
            </a:r>
            <a:endParaRPr sz="900">
              <a:solidFill>
                <a:schemeClr val="dk1"/>
              </a:solidFill>
              <a:highlight>
                <a:srgbClr val="FFFFFF"/>
              </a:highlight>
              <a:latin typeface="Open Sans"/>
              <a:ea typeface="Open Sans"/>
              <a:cs typeface="Open Sans"/>
              <a:sym typeface="Open Sans"/>
            </a:endParaRPr>
          </a:p>
        </p:txBody>
      </p:sp>
      <p:cxnSp>
        <p:nvCxnSpPr>
          <p:cNvPr id="481" name="Google Shape;481;p65"/>
          <p:cNvCxnSpPr/>
          <p:nvPr/>
        </p:nvCxnSpPr>
        <p:spPr>
          <a:xfrm>
            <a:off x="4572000" y="1783200"/>
            <a:ext cx="0" cy="2919600"/>
          </a:xfrm>
          <a:prstGeom prst="straightConnector1">
            <a:avLst/>
          </a:prstGeom>
          <a:noFill/>
          <a:ln cap="flat" cmpd="sng" w="9525">
            <a:solidFill>
              <a:srgbClr val="2F85C7"/>
            </a:solidFill>
            <a:prstDash val="solid"/>
            <a:round/>
            <a:headEnd len="med" w="med" type="none"/>
            <a:tailEnd len="med" w="med"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9"/>
          <p:cNvSpPr txBox="1"/>
          <p:nvPr/>
        </p:nvSpPr>
        <p:spPr>
          <a:xfrm>
            <a:off x="454200" y="444900"/>
            <a:ext cx="5467800" cy="6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b="0" i="0" lang="es" sz="1000" u="none" cap="none" strike="noStrike">
                <a:solidFill>
                  <a:srgbClr val="2F85C7"/>
                </a:solidFill>
                <a:latin typeface="Raleway Black"/>
                <a:ea typeface="Raleway Black"/>
                <a:cs typeface="Raleway Black"/>
                <a:sym typeface="Raleway Black"/>
              </a:rPr>
              <a:t>V Encuentro de Fundaciones Donantes </a:t>
            </a:r>
            <a:endParaRPr b="0" i="0" sz="1000" u="none" cap="none" strike="noStrike">
              <a:solidFill>
                <a:srgbClr val="2F85C7"/>
              </a:solidFill>
              <a:latin typeface="Raleway Black"/>
              <a:ea typeface="Raleway Black"/>
              <a:cs typeface="Raleway Black"/>
              <a:sym typeface="Raleway Black"/>
            </a:endParaRPr>
          </a:p>
          <a:p>
            <a:pPr indent="0" lvl="0" marL="0" rtl="0" algn="l">
              <a:lnSpc>
                <a:spcPct val="115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Agenda</a:t>
            </a:r>
            <a:endParaRPr sz="3000">
              <a:solidFill>
                <a:srgbClr val="2F85C7"/>
              </a:solidFill>
              <a:latin typeface="Raleway Black"/>
              <a:ea typeface="Raleway Black"/>
              <a:cs typeface="Raleway Black"/>
              <a:sym typeface="Raleway Black"/>
            </a:endParaRPr>
          </a:p>
        </p:txBody>
      </p:sp>
      <p:sp>
        <p:nvSpPr>
          <p:cNvPr id="159" name="Google Shape;159;p39"/>
          <p:cNvSpPr/>
          <p:nvPr/>
        </p:nvSpPr>
        <p:spPr>
          <a:xfrm rot="5400000">
            <a:off x="9849400" y="273150"/>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0" name="Google Shape;160;p39"/>
          <p:cNvSpPr txBox="1"/>
          <p:nvPr/>
        </p:nvSpPr>
        <p:spPr>
          <a:xfrm>
            <a:off x="386108" y="1319662"/>
            <a:ext cx="970200" cy="31596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700"/>
              </a:spcBef>
              <a:spcAft>
                <a:spcPts val="0"/>
              </a:spcAft>
              <a:buNone/>
            </a:pPr>
            <a:r>
              <a:rPr b="1" lang="es" sz="1000">
                <a:solidFill>
                  <a:srgbClr val="0E73BA"/>
                </a:solidFill>
                <a:latin typeface="Open Sans"/>
                <a:ea typeface="Open Sans"/>
                <a:cs typeface="Open Sans"/>
                <a:sym typeface="Open Sans"/>
              </a:rPr>
              <a:t>11:00 - 11:45  </a:t>
            </a:r>
            <a:r>
              <a:rPr lang="es" sz="1000">
                <a:solidFill>
                  <a:srgbClr val="0E73BA"/>
                </a:solidFill>
                <a:latin typeface="Open Sans"/>
                <a:ea typeface="Open Sans"/>
                <a:cs typeface="Open Sans"/>
                <a:sym typeface="Open Sans"/>
              </a:rPr>
              <a:t>|</a:t>
            </a:r>
            <a:endParaRPr sz="1000">
              <a:solidFill>
                <a:srgbClr val="0E73BA"/>
              </a:solidFill>
              <a:latin typeface="Open Sans"/>
              <a:ea typeface="Open Sans"/>
              <a:cs typeface="Open Sans"/>
              <a:sym typeface="Open Sans"/>
            </a:endParaRPr>
          </a:p>
          <a:p>
            <a:pPr indent="0" lvl="0" marL="0" rtl="0" algn="r">
              <a:lnSpc>
                <a:spcPct val="115000"/>
              </a:lnSpc>
              <a:spcBef>
                <a:spcPts val="700"/>
              </a:spcBef>
              <a:spcAft>
                <a:spcPts val="0"/>
              </a:spcAft>
              <a:buNone/>
            </a:pPr>
            <a:r>
              <a:rPr lang="es" sz="1000">
                <a:solidFill>
                  <a:srgbClr val="0E73BA"/>
                </a:solidFill>
                <a:latin typeface="Open Sans"/>
                <a:ea typeface="Open Sans"/>
                <a:cs typeface="Open Sans"/>
                <a:sym typeface="Open Sans"/>
              </a:rPr>
              <a:t> </a:t>
            </a:r>
            <a:endParaRPr b="1" sz="1000">
              <a:solidFill>
                <a:srgbClr val="0E73BA"/>
              </a:solidFill>
              <a:latin typeface="Open Sans"/>
              <a:ea typeface="Open Sans"/>
              <a:cs typeface="Open Sans"/>
              <a:sym typeface="Open Sans"/>
            </a:endParaRPr>
          </a:p>
          <a:p>
            <a:pPr indent="0" lvl="0" marL="0" rtl="0" algn="r">
              <a:lnSpc>
                <a:spcPct val="115000"/>
              </a:lnSpc>
              <a:spcBef>
                <a:spcPts val="700"/>
              </a:spcBef>
              <a:spcAft>
                <a:spcPts val="0"/>
              </a:spcAft>
              <a:buNone/>
            </a:pPr>
            <a:r>
              <a:rPr b="1" lang="es" sz="1000">
                <a:solidFill>
                  <a:srgbClr val="0E73BA"/>
                </a:solidFill>
                <a:latin typeface="Open Sans"/>
                <a:ea typeface="Open Sans"/>
                <a:cs typeface="Open Sans"/>
                <a:sym typeface="Open Sans"/>
              </a:rPr>
              <a:t>11:45 - 13:45  </a:t>
            </a:r>
            <a:r>
              <a:rPr lang="es" sz="1000">
                <a:solidFill>
                  <a:srgbClr val="0E73BA"/>
                </a:solidFill>
                <a:latin typeface="Open Sans"/>
                <a:ea typeface="Open Sans"/>
                <a:cs typeface="Open Sans"/>
                <a:sym typeface="Open Sans"/>
              </a:rPr>
              <a:t>|</a:t>
            </a:r>
            <a:endParaRPr sz="1000">
              <a:solidFill>
                <a:srgbClr val="0E73BA"/>
              </a:solidFill>
              <a:latin typeface="Open Sans"/>
              <a:ea typeface="Open Sans"/>
              <a:cs typeface="Open Sans"/>
              <a:sym typeface="Open Sans"/>
            </a:endParaRPr>
          </a:p>
          <a:p>
            <a:pPr indent="0" lvl="0" marL="0" rtl="0" algn="r">
              <a:lnSpc>
                <a:spcPct val="115000"/>
              </a:lnSpc>
              <a:spcBef>
                <a:spcPts val="700"/>
              </a:spcBef>
              <a:spcAft>
                <a:spcPts val="0"/>
              </a:spcAft>
              <a:buNone/>
            </a:pPr>
            <a:r>
              <a:rPr lang="es" sz="1000">
                <a:solidFill>
                  <a:srgbClr val="0E73BA"/>
                </a:solidFill>
                <a:latin typeface="Open Sans"/>
                <a:ea typeface="Open Sans"/>
                <a:cs typeface="Open Sans"/>
                <a:sym typeface="Open Sans"/>
              </a:rPr>
              <a:t> </a:t>
            </a:r>
            <a:endParaRPr sz="1000">
              <a:solidFill>
                <a:srgbClr val="0E73BA"/>
              </a:solidFill>
              <a:latin typeface="Open Sans"/>
              <a:ea typeface="Open Sans"/>
              <a:cs typeface="Open Sans"/>
              <a:sym typeface="Open Sans"/>
            </a:endParaRPr>
          </a:p>
          <a:p>
            <a:pPr indent="0" lvl="0" marL="0" rtl="0" algn="r">
              <a:lnSpc>
                <a:spcPct val="115000"/>
              </a:lnSpc>
              <a:spcBef>
                <a:spcPts val="700"/>
              </a:spcBef>
              <a:spcAft>
                <a:spcPts val="0"/>
              </a:spcAft>
              <a:buNone/>
            </a:pPr>
            <a:r>
              <a:rPr b="1" lang="es" sz="1000">
                <a:solidFill>
                  <a:srgbClr val="0E73BA"/>
                </a:solidFill>
                <a:latin typeface="Open Sans"/>
                <a:ea typeface="Open Sans"/>
                <a:cs typeface="Open Sans"/>
                <a:sym typeface="Open Sans"/>
              </a:rPr>
              <a:t>13:45 - 14:00  </a:t>
            </a:r>
            <a:r>
              <a:rPr lang="es" sz="1000">
                <a:solidFill>
                  <a:srgbClr val="0E73BA"/>
                </a:solidFill>
                <a:latin typeface="Open Sans"/>
                <a:ea typeface="Open Sans"/>
                <a:cs typeface="Open Sans"/>
                <a:sym typeface="Open Sans"/>
              </a:rPr>
              <a:t>|</a:t>
            </a:r>
            <a:endParaRPr sz="1000">
              <a:solidFill>
                <a:srgbClr val="0E73BA"/>
              </a:solidFill>
              <a:latin typeface="Open Sans"/>
              <a:ea typeface="Open Sans"/>
              <a:cs typeface="Open Sans"/>
              <a:sym typeface="Open Sans"/>
            </a:endParaRPr>
          </a:p>
          <a:p>
            <a:pPr indent="0" lvl="0" marL="0" rtl="0" algn="l">
              <a:lnSpc>
                <a:spcPct val="115000"/>
              </a:lnSpc>
              <a:spcBef>
                <a:spcPts val="700"/>
              </a:spcBef>
              <a:spcAft>
                <a:spcPts val="0"/>
              </a:spcAft>
              <a:buNone/>
            </a:pPr>
            <a:br>
              <a:rPr lang="es" sz="1000">
                <a:solidFill>
                  <a:srgbClr val="0E73BA"/>
                </a:solidFill>
                <a:latin typeface="Open Sans"/>
                <a:ea typeface="Open Sans"/>
                <a:cs typeface="Open Sans"/>
                <a:sym typeface="Open Sans"/>
              </a:rPr>
            </a:br>
            <a:r>
              <a:rPr lang="es" sz="1000">
                <a:solidFill>
                  <a:srgbClr val="0E73BA"/>
                </a:solidFill>
                <a:latin typeface="Open Sans"/>
                <a:ea typeface="Open Sans"/>
                <a:cs typeface="Open Sans"/>
                <a:sym typeface="Open Sans"/>
              </a:rPr>
              <a:t> </a:t>
            </a:r>
            <a:endParaRPr sz="1000">
              <a:solidFill>
                <a:srgbClr val="0E73BA"/>
              </a:solidFill>
              <a:latin typeface="Open Sans"/>
              <a:ea typeface="Open Sans"/>
              <a:cs typeface="Open Sans"/>
              <a:sym typeface="Open Sans"/>
            </a:endParaRPr>
          </a:p>
          <a:p>
            <a:pPr indent="0" lvl="0" marL="0" rtl="0" algn="r">
              <a:lnSpc>
                <a:spcPct val="115000"/>
              </a:lnSpc>
              <a:spcBef>
                <a:spcPts val="700"/>
              </a:spcBef>
              <a:spcAft>
                <a:spcPts val="0"/>
              </a:spcAft>
              <a:buNone/>
            </a:pPr>
            <a:r>
              <a:rPr b="1" lang="es" sz="1000">
                <a:solidFill>
                  <a:srgbClr val="0E73BA"/>
                </a:solidFill>
                <a:latin typeface="Open Sans"/>
                <a:ea typeface="Open Sans"/>
                <a:cs typeface="Open Sans"/>
                <a:sym typeface="Open Sans"/>
              </a:rPr>
              <a:t>14:00 - 16:00  </a:t>
            </a:r>
            <a:r>
              <a:rPr lang="es" sz="1000">
                <a:solidFill>
                  <a:srgbClr val="0E73BA"/>
                </a:solidFill>
                <a:latin typeface="Open Sans"/>
                <a:ea typeface="Open Sans"/>
                <a:cs typeface="Open Sans"/>
                <a:sym typeface="Open Sans"/>
              </a:rPr>
              <a:t>|</a:t>
            </a:r>
            <a:endParaRPr sz="1000">
              <a:solidFill>
                <a:srgbClr val="0E73BA"/>
              </a:solidFill>
              <a:latin typeface="Open Sans"/>
              <a:ea typeface="Open Sans"/>
              <a:cs typeface="Open Sans"/>
              <a:sym typeface="Open Sans"/>
            </a:endParaRPr>
          </a:p>
          <a:p>
            <a:pPr indent="0" lvl="0" marL="0" rtl="0" algn="r">
              <a:lnSpc>
                <a:spcPct val="115000"/>
              </a:lnSpc>
              <a:spcBef>
                <a:spcPts val="700"/>
              </a:spcBef>
              <a:spcAft>
                <a:spcPts val="0"/>
              </a:spcAft>
              <a:buNone/>
            </a:pPr>
            <a:r>
              <a:rPr b="1" lang="es" sz="1000">
                <a:solidFill>
                  <a:srgbClr val="0E73BA"/>
                </a:solidFill>
                <a:latin typeface="Open Sans"/>
                <a:ea typeface="Open Sans"/>
                <a:cs typeface="Open Sans"/>
                <a:sym typeface="Open Sans"/>
              </a:rPr>
              <a:t> </a:t>
            </a:r>
            <a:endParaRPr sz="1000">
              <a:solidFill>
                <a:srgbClr val="0E73BA"/>
              </a:solidFill>
              <a:latin typeface="Open Sans"/>
              <a:ea typeface="Open Sans"/>
              <a:cs typeface="Open Sans"/>
              <a:sym typeface="Open Sans"/>
            </a:endParaRPr>
          </a:p>
          <a:p>
            <a:pPr indent="0" lvl="0" marL="0" rtl="0" algn="r">
              <a:lnSpc>
                <a:spcPct val="115000"/>
              </a:lnSpc>
              <a:spcBef>
                <a:spcPts val="700"/>
              </a:spcBef>
              <a:spcAft>
                <a:spcPts val="0"/>
              </a:spcAft>
              <a:buNone/>
            </a:pPr>
            <a:r>
              <a:rPr b="1" lang="es" sz="1000">
                <a:solidFill>
                  <a:srgbClr val="0E73BA"/>
                </a:solidFill>
                <a:latin typeface="Open Sans"/>
                <a:ea typeface="Open Sans"/>
                <a:cs typeface="Open Sans"/>
                <a:sym typeface="Open Sans"/>
              </a:rPr>
              <a:t>16:00 - 17:00  </a:t>
            </a:r>
            <a:r>
              <a:rPr lang="es" sz="1000">
                <a:solidFill>
                  <a:srgbClr val="0E73BA"/>
                </a:solidFill>
                <a:latin typeface="Open Sans"/>
                <a:ea typeface="Open Sans"/>
                <a:cs typeface="Open Sans"/>
                <a:sym typeface="Open Sans"/>
              </a:rPr>
              <a:t>|</a:t>
            </a:r>
            <a:endParaRPr sz="1000">
              <a:solidFill>
                <a:srgbClr val="0E73BA"/>
              </a:solidFill>
              <a:latin typeface="Open Sans"/>
              <a:ea typeface="Open Sans"/>
              <a:cs typeface="Open Sans"/>
              <a:sym typeface="Open Sans"/>
            </a:endParaRPr>
          </a:p>
          <a:p>
            <a:pPr indent="0" lvl="0" marL="0" rtl="0" algn="l">
              <a:lnSpc>
                <a:spcPct val="115000"/>
              </a:lnSpc>
              <a:spcBef>
                <a:spcPts val="700"/>
              </a:spcBef>
              <a:spcAft>
                <a:spcPts val="0"/>
              </a:spcAft>
              <a:buNone/>
            </a:pPr>
            <a:r>
              <a:t/>
            </a:r>
            <a:endParaRPr sz="1000">
              <a:solidFill>
                <a:srgbClr val="0E73BA"/>
              </a:solidFill>
              <a:latin typeface="Open Sans"/>
              <a:ea typeface="Open Sans"/>
              <a:cs typeface="Open Sans"/>
              <a:sym typeface="Open Sans"/>
            </a:endParaRPr>
          </a:p>
          <a:p>
            <a:pPr indent="0" lvl="0" marL="0" rtl="0" algn="l">
              <a:lnSpc>
                <a:spcPct val="115000"/>
              </a:lnSpc>
              <a:spcBef>
                <a:spcPts val="700"/>
              </a:spcBef>
              <a:spcAft>
                <a:spcPts val="0"/>
              </a:spcAft>
              <a:buNone/>
            </a:pPr>
            <a:r>
              <a:t/>
            </a:r>
            <a:endParaRPr sz="400">
              <a:solidFill>
                <a:srgbClr val="0E73BA"/>
              </a:solidFill>
              <a:latin typeface="Open Sans"/>
              <a:ea typeface="Open Sans"/>
              <a:cs typeface="Open Sans"/>
              <a:sym typeface="Open Sans"/>
            </a:endParaRPr>
          </a:p>
          <a:p>
            <a:pPr indent="0" lvl="0" marL="0" rtl="0" algn="r">
              <a:lnSpc>
                <a:spcPct val="115000"/>
              </a:lnSpc>
              <a:spcBef>
                <a:spcPts val="700"/>
              </a:spcBef>
              <a:spcAft>
                <a:spcPts val="0"/>
              </a:spcAft>
              <a:buNone/>
            </a:pPr>
            <a:r>
              <a:rPr b="1" lang="es" sz="1000">
                <a:solidFill>
                  <a:srgbClr val="0E73BA"/>
                </a:solidFill>
                <a:latin typeface="Open Sans"/>
                <a:ea typeface="Open Sans"/>
                <a:cs typeface="Open Sans"/>
                <a:sym typeface="Open Sans"/>
              </a:rPr>
              <a:t>17:00 - 17:10  </a:t>
            </a:r>
            <a:r>
              <a:rPr lang="es" sz="1000">
                <a:solidFill>
                  <a:srgbClr val="0E73BA"/>
                </a:solidFill>
                <a:latin typeface="Open Sans"/>
                <a:ea typeface="Open Sans"/>
                <a:cs typeface="Open Sans"/>
                <a:sym typeface="Open Sans"/>
              </a:rPr>
              <a:t>|</a:t>
            </a:r>
            <a:endParaRPr sz="1000">
              <a:solidFill>
                <a:srgbClr val="0E73BA"/>
              </a:solidFill>
              <a:latin typeface="Open Sans"/>
              <a:ea typeface="Open Sans"/>
              <a:cs typeface="Open Sans"/>
              <a:sym typeface="Open Sans"/>
            </a:endParaRPr>
          </a:p>
        </p:txBody>
      </p:sp>
      <p:sp>
        <p:nvSpPr>
          <p:cNvPr id="161" name="Google Shape;161;p39"/>
          <p:cNvSpPr txBox="1"/>
          <p:nvPr/>
        </p:nvSpPr>
        <p:spPr>
          <a:xfrm>
            <a:off x="1421832" y="1319662"/>
            <a:ext cx="4853400" cy="34428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700"/>
              </a:spcBef>
              <a:spcAft>
                <a:spcPts val="0"/>
              </a:spcAft>
              <a:buNone/>
            </a:pPr>
            <a:r>
              <a:rPr b="1" lang="es" sz="1000">
                <a:solidFill>
                  <a:srgbClr val="0E73BA"/>
                </a:solidFill>
                <a:latin typeface="Open Sans"/>
                <a:ea typeface="Open Sans"/>
                <a:cs typeface="Open Sans"/>
                <a:sym typeface="Open Sans"/>
              </a:rPr>
              <a:t>Bienvenida.</a:t>
            </a:r>
            <a:endParaRPr b="1" sz="1000">
              <a:solidFill>
                <a:srgbClr val="0E73BA"/>
              </a:solidFill>
              <a:latin typeface="Open Sans"/>
              <a:ea typeface="Open Sans"/>
              <a:cs typeface="Open Sans"/>
              <a:sym typeface="Open Sans"/>
            </a:endParaRPr>
          </a:p>
          <a:p>
            <a:pPr indent="0" lvl="0" marL="0" rtl="0" algn="l">
              <a:lnSpc>
                <a:spcPct val="115000"/>
              </a:lnSpc>
              <a:spcBef>
                <a:spcPts val="700"/>
              </a:spcBef>
              <a:spcAft>
                <a:spcPts val="0"/>
              </a:spcAft>
              <a:buNone/>
            </a:pPr>
            <a:r>
              <a:rPr lang="es" sz="1000">
                <a:solidFill>
                  <a:schemeClr val="dk1"/>
                </a:solidFill>
                <a:latin typeface="Open Sans"/>
                <a:ea typeface="Open Sans"/>
                <a:cs typeface="Open Sans"/>
                <a:sym typeface="Open Sans"/>
              </a:rPr>
              <a:t>Pilar García Ceballos-Zúñiga y Rosa Gallego (AEF)</a:t>
            </a:r>
            <a:endParaRPr sz="1000">
              <a:solidFill>
                <a:schemeClr val="dk1"/>
              </a:solidFill>
              <a:latin typeface="Open Sans"/>
              <a:ea typeface="Open Sans"/>
              <a:cs typeface="Open Sans"/>
              <a:sym typeface="Open Sans"/>
            </a:endParaRPr>
          </a:p>
          <a:p>
            <a:pPr indent="0" lvl="0" marL="0" rtl="0" algn="l">
              <a:lnSpc>
                <a:spcPct val="115000"/>
              </a:lnSpc>
              <a:spcBef>
                <a:spcPts val="700"/>
              </a:spcBef>
              <a:spcAft>
                <a:spcPts val="0"/>
              </a:spcAft>
              <a:buNone/>
            </a:pPr>
            <a:r>
              <a:rPr b="1" lang="es" sz="1000">
                <a:solidFill>
                  <a:srgbClr val="0E73BA"/>
                </a:solidFill>
                <a:latin typeface="Open Sans"/>
                <a:ea typeface="Open Sans"/>
                <a:cs typeface="Open Sans"/>
                <a:sym typeface="Open Sans"/>
              </a:rPr>
              <a:t>Filantropía hoy : hacia el cambio sistémico</a:t>
            </a:r>
            <a:endParaRPr b="1" sz="1000">
              <a:solidFill>
                <a:srgbClr val="0E73BA"/>
              </a:solidFill>
              <a:latin typeface="Open Sans"/>
              <a:ea typeface="Open Sans"/>
              <a:cs typeface="Open Sans"/>
              <a:sym typeface="Open Sans"/>
            </a:endParaRPr>
          </a:p>
          <a:p>
            <a:pPr indent="0" lvl="0" marL="0" rtl="0" algn="l">
              <a:lnSpc>
                <a:spcPct val="115000"/>
              </a:lnSpc>
              <a:spcBef>
                <a:spcPts val="700"/>
              </a:spcBef>
              <a:spcAft>
                <a:spcPts val="0"/>
              </a:spcAft>
              <a:buNone/>
            </a:pPr>
            <a:r>
              <a:rPr lang="es" sz="1000">
                <a:solidFill>
                  <a:schemeClr val="dk1"/>
                </a:solidFill>
                <a:latin typeface="Open Sans"/>
                <a:ea typeface="Open Sans"/>
                <a:cs typeface="Open Sans"/>
                <a:sym typeface="Open Sans"/>
              </a:rPr>
              <a:t>Daniela Miranda Rojas y Caitlin McLoughlin (IG Advisors)</a:t>
            </a:r>
            <a:endParaRPr sz="1000">
              <a:solidFill>
                <a:srgbClr val="0E73BA"/>
              </a:solidFill>
              <a:latin typeface="Open Sans"/>
              <a:ea typeface="Open Sans"/>
              <a:cs typeface="Open Sans"/>
              <a:sym typeface="Open Sans"/>
            </a:endParaRPr>
          </a:p>
          <a:p>
            <a:pPr indent="0" lvl="0" marL="0" rtl="0" algn="l">
              <a:lnSpc>
                <a:spcPct val="115000"/>
              </a:lnSpc>
              <a:spcBef>
                <a:spcPts val="700"/>
              </a:spcBef>
              <a:spcAft>
                <a:spcPts val="0"/>
              </a:spcAft>
              <a:buNone/>
            </a:pPr>
            <a:r>
              <a:rPr b="1" lang="es" sz="1000">
                <a:solidFill>
                  <a:srgbClr val="0E73BA"/>
                </a:solidFill>
                <a:latin typeface="Open Sans"/>
                <a:ea typeface="Open Sans"/>
                <a:cs typeface="Open Sans"/>
                <a:sym typeface="Open Sans"/>
              </a:rPr>
              <a:t>Colaboraciones en marcha</a:t>
            </a:r>
            <a:endParaRPr b="1" sz="1000">
              <a:solidFill>
                <a:srgbClr val="0E73BA"/>
              </a:solidFill>
              <a:latin typeface="Open Sans"/>
              <a:ea typeface="Open Sans"/>
              <a:cs typeface="Open Sans"/>
              <a:sym typeface="Open Sans"/>
            </a:endParaRPr>
          </a:p>
          <a:p>
            <a:pPr indent="0" lvl="0" marL="0" rtl="0" algn="l">
              <a:lnSpc>
                <a:spcPct val="115000"/>
              </a:lnSpc>
              <a:spcBef>
                <a:spcPts val="700"/>
              </a:spcBef>
              <a:spcAft>
                <a:spcPts val="0"/>
              </a:spcAft>
              <a:buNone/>
            </a:pPr>
            <a:r>
              <a:rPr lang="es" sz="1000">
                <a:solidFill>
                  <a:schemeClr val="dk1"/>
                </a:solidFill>
                <a:latin typeface="Open Sans"/>
                <a:ea typeface="Open Sans"/>
                <a:cs typeface="Open Sans"/>
                <a:sym typeface="Open Sans"/>
              </a:rPr>
              <a:t>Cristina San Salvador (Fundación Juan Entrecanales </a:t>
            </a:r>
            <a:r>
              <a:rPr lang="es" sz="1000">
                <a:solidFill>
                  <a:schemeClr val="dk1"/>
                </a:solidFill>
                <a:latin typeface="Open Sans"/>
                <a:ea typeface="Open Sans"/>
                <a:cs typeface="Open Sans"/>
                <a:sym typeface="Open Sans"/>
              </a:rPr>
              <a:t>Azcárate</a:t>
            </a:r>
            <a:r>
              <a:rPr lang="es" sz="1000">
                <a:solidFill>
                  <a:schemeClr val="dk1"/>
                </a:solidFill>
                <a:latin typeface="Open Sans"/>
                <a:ea typeface="Open Sans"/>
                <a:cs typeface="Open Sans"/>
                <a:sym typeface="Open Sans"/>
              </a:rPr>
              <a:t> y miembro del Comité de Coordinación del Grupo de Fundaciones Donantes)</a:t>
            </a:r>
            <a:endParaRPr sz="1000">
              <a:solidFill>
                <a:schemeClr val="dk1"/>
              </a:solidFill>
              <a:latin typeface="Open Sans"/>
              <a:ea typeface="Open Sans"/>
              <a:cs typeface="Open Sans"/>
              <a:sym typeface="Open Sans"/>
            </a:endParaRPr>
          </a:p>
          <a:p>
            <a:pPr indent="0" lvl="0" marL="0" rtl="0" algn="l">
              <a:lnSpc>
                <a:spcPct val="115000"/>
              </a:lnSpc>
              <a:spcBef>
                <a:spcPts val="700"/>
              </a:spcBef>
              <a:spcAft>
                <a:spcPts val="0"/>
              </a:spcAft>
              <a:buClr>
                <a:srgbClr val="000000"/>
              </a:buClr>
              <a:buSzPts val="1100"/>
              <a:buFont typeface="Arial"/>
              <a:buNone/>
            </a:pPr>
            <a:r>
              <a:rPr b="1" lang="es" sz="1000">
                <a:solidFill>
                  <a:srgbClr val="0E73BA"/>
                </a:solidFill>
                <a:latin typeface="Open Sans"/>
                <a:ea typeface="Open Sans"/>
                <a:cs typeface="Open Sans"/>
                <a:sym typeface="Open Sans"/>
              </a:rPr>
              <a:t>Cocinando el cambio - cuando una comida también construye comunidad</a:t>
            </a:r>
            <a:endParaRPr b="1" sz="1000">
              <a:solidFill>
                <a:srgbClr val="0E73BA"/>
              </a:solidFill>
              <a:latin typeface="Open Sans"/>
              <a:ea typeface="Open Sans"/>
              <a:cs typeface="Open Sans"/>
              <a:sym typeface="Open Sans"/>
            </a:endParaRPr>
          </a:p>
          <a:p>
            <a:pPr indent="0" lvl="0" marL="0" rtl="0" algn="l">
              <a:lnSpc>
                <a:spcPct val="115000"/>
              </a:lnSpc>
              <a:spcBef>
                <a:spcPts val="700"/>
              </a:spcBef>
              <a:spcAft>
                <a:spcPts val="0"/>
              </a:spcAft>
              <a:buClr>
                <a:schemeClr val="dk1"/>
              </a:buClr>
              <a:buSzPts val="1100"/>
              <a:buFont typeface="Arial"/>
              <a:buNone/>
            </a:pPr>
            <a:r>
              <a:rPr lang="es" sz="1000">
                <a:solidFill>
                  <a:schemeClr val="dk1"/>
                </a:solidFill>
                <a:latin typeface="Open Sans"/>
                <a:ea typeface="Open Sans"/>
                <a:cs typeface="Open Sans"/>
                <a:sym typeface="Open Sans"/>
              </a:rPr>
              <a:t>Iñigo Eguía y Andrea González de Vega (Fundación Daniel y Nina Carasso)</a:t>
            </a:r>
            <a:endParaRPr sz="1000">
              <a:solidFill>
                <a:schemeClr val="dk1"/>
              </a:solidFill>
              <a:latin typeface="Open Sans"/>
              <a:ea typeface="Open Sans"/>
              <a:cs typeface="Open Sans"/>
              <a:sym typeface="Open Sans"/>
            </a:endParaRPr>
          </a:p>
          <a:p>
            <a:pPr indent="0" lvl="0" marL="0" rtl="0" algn="l">
              <a:lnSpc>
                <a:spcPct val="115000"/>
              </a:lnSpc>
              <a:spcBef>
                <a:spcPts val="700"/>
              </a:spcBef>
              <a:spcAft>
                <a:spcPts val="0"/>
              </a:spcAft>
              <a:buNone/>
            </a:pPr>
            <a:r>
              <a:rPr b="1" lang="es" sz="1000">
                <a:solidFill>
                  <a:srgbClr val="0E73BA"/>
                </a:solidFill>
                <a:latin typeface="Open Sans"/>
                <a:ea typeface="Open Sans"/>
                <a:cs typeface="Open Sans"/>
                <a:sym typeface="Open Sans"/>
              </a:rPr>
              <a:t>Fortalecer organizaciones para que la financiación llegue más lejos</a:t>
            </a:r>
            <a:endParaRPr b="1" sz="1000">
              <a:solidFill>
                <a:srgbClr val="0E73BA"/>
              </a:solidFill>
              <a:latin typeface="Open Sans"/>
              <a:ea typeface="Open Sans"/>
              <a:cs typeface="Open Sans"/>
              <a:sym typeface="Open Sans"/>
            </a:endParaRPr>
          </a:p>
          <a:p>
            <a:pPr indent="0" lvl="0" marL="0" rtl="0" algn="l">
              <a:lnSpc>
                <a:spcPct val="115000"/>
              </a:lnSpc>
              <a:spcBef>
                <a:spcPts val="700"/>
              </a:spcBef>
              <a:spcAft>
                <a:spcPts val="0"/>
              </a:spcAft>
              <a:buNone/>
            </a:pPr>
            <a:r>
              <a:rPr lang="es" sz="1000">
                <a:solidFill>
                  <a:schemeClr val="dk1"/>
                </a:solidFill>
                <a:latin typeface="Open Sans"/>
                <a:ea typeface="Open Sans"/>
                <a:cs typeface="Open Sans"/>
                <a:sym typeface="Open Sans"/>
              </a:rPr>
              <a:t>Ana Juviño (Fundación ONCE), Javier Martínez Llorca (European Climate Foundation) e Irene Salgado (Porticus)</a:t>
            </a:r>
            <a:endParaRPr sz="1000">
              <a:solidFill>
                <a:schemeClr val="dk1"/>
              </a:solidFill>
              <a:latin typeface="Open Sans"/>
              <a:ea typeface="Open Sans"/>
              <a:cs typeface="Open Sans"/>
              <a:sym typeface="Open Sans"/>
            </a:endParaRPr>
          </a:p>
          <a:p>
            <a:pPr indent="0" lvl="0" marL="0" rtl="0" algn="l">
              <a:lnSpc>
                <a:spcPct val="115000"/>
              </a:lnSpc>
              <a:spcBef>
                <a:spcPts val="700"/>
              </a:spcBef>
              <a:spcAft>
                <a:spcPts val="0"/>
              </a:spcAft>
              <a:buNone/>
            </a:pPr>
            <a:r>
              <a:rPr b="1" lang="es" sz="1000">
                <a:solidFill>
                  <a:srgbClr val="0E73BA"/>
                </a:solidFill>
                <a:latin typeface="Open Sans"/>
                <a:ea typeface="Open Sans"/>
                <a:cs typeface="Open Sans"/>
                <a:sym typeface="Open Sans"/>
              </a:rPr>
              <a:t>Despedida y Cierre</a:t>
            </a:r>
            <a:endParaRPr b="1" sz="1000">
              <a:solidFill>
                <a:srgbClr val="0E73BA"/>
              </a:solidFill>
              <a:latin typeface="Open Sans"/>
              <a:ea typeface="Open Sans"/>
              <a:cs typeface="Open Sans"/>
              <a:sym typeface="Open Sans"/>
            </a:endParaRPr>
          </a:p>
          <a:p>
            <a:pPr indent="0" lvl="0" marL="0" rtl="0" algn="l">
              <a:lnSpc>
                <a:spcPct val="115000"/>
              </a:lnSpc>
              <a:spcBef>
                <a:spcPts val="700"/>
              </a:spcBef>
              <a:spcAft>
                <a:spcPts val="0"/>
              </a:spcAft>
              <a:buNone/>
            </a:pPr>
            <a:r>
              <a:rPr lang="es" sz="1000">
                <a:solidFill>
                  <a:schemeClr val="dk1"/>
                </a:solidFill>
                <a:latin typeface="Open Sans"/>
                <a:ea typeface="Open Sans"/>
                <a:cs typeface="Open Sans"/>
                <a:sym typeface="Open Sans"/>
              </a:rPr>
              <a:t>Rosa Gallego (AEF)</a:t>
            </a:r>
            <a:endParaRPr b="1" sz="1000">
              <a:solidFill>
                <a:srgbClr val="0E73BA"/>
              </a:solidFill>
              <a:latin typeface="Open Sans"/>
              <a:ea typeface="Open Sans"/>
              <a:cs typeface="Open Sans"/>
              <a:sym typeface="Open Sans"/>
            </a:endParaRPr>
          </a:p>
        </p:txBody>
      </p:sp>
      <p:pic>
        <p:nvPicPr>
          <p:cNvPr id="162" name="Google Shape;162;p39"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pic>
        <p:nvPicPr>
          <p:cNvPr id="163" name="Google Shape;163;p39" title="AEF 5.png"/>
          <p:cNvPicPr preferRelativeResize="0"/>
          <p:nvPr/>
        </p:nvPicPr>
        <p:blipFill rotWithShape="1">
          <a:blip r:embed="rId4">
            <a:alphaModFix amt="29000"/>
          </a:blip>
          <a:srcRect b="0" l="0" r="0" t="0"/>
          <a:stretch/>
        </p:blipFill>
        <p:spPr>
          <a:xfrm>
            <a:off x="5467351" y="-335010"/>
            <a:ext cx="5963225" cy="801357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66"/>
          <p:cNvSpPr/>
          <p:nvPr/>
        </p:nvSpPr>
        <p:spPr>
          <a:xfrm rot="-5400000">
            <a:off x="9937950" y="273150"/>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487" name="Google Shape;487;p66"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
        <p:nvSpPr>
          <p:cNvPr id="488" name="Google Shape;488;p66"/>
          <p:cNvSpPr txBox="1"/>
          <p:nvPr/>
        </p:nvSpPr>
        <p:spPr>
          <a:xfrm>
            <a:off x="454275" y="1900725"/>
            <a:ext cx="3895200" cy="684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lang="es" sz="1000">
                <a:solidFill>
                  <a:srgbClr val="2F85C7"/>
                </a:solidFill>
                <a:highlight>
                  <a:srgbClr val="FFFFFF"/>
                </a:highlight>
                <a:latin typeface="Open Sans"/>
                <a:ea typeface="Open Sans"/>
                <a:cs typeface="Open Sans"/>
                <a:sym typeface="Open Sans"/>
              </a:rPr>
              <a:t>Para que la financiación llegue más lejos, el foco debe desplazarse del proyecto a la </a:t>
            </a:r>
            <a:r>
              <a:rPr b="1" lang="es" sz="1000">
                <a:solidFill>
                  <a:srgbClr val="2F85C7"/>
                </a:solidFill>
                <a:highlight>
                  <a:srgbClr val="FFFFFF"/>
                </a:highlight>
                <a:latin typeface="Open Sans"/>
                <a:ea typeface="Open Sans"/>
                <a:cs typeface="Open Sans"/>
                <a:sym typeface="Open Sans"/>
              </a:rPr>
              <a:t>misión de la organización</a:t>
            </a:r>
            <a:r>
              <a:rPr lang="es" sz="1000">
                <a:solidFill>
                  <a:srgbClr val="2F85C7"/>
                </a:solidFill>
                <a:highlight>
                  <a:srgbClr val="FFFFFF"/>
                </a:highlight>
                <a:latin typeface="Open Sans"/>
                <a:ea typeface="Open Sans"/>
                <a:cs typeface="Open Sans"/>
                <a:sym typeface="Open Sans"/>
              </a:rPr>
              <a:t>. El impacto no puede medirse solo por resultados aislados, sino por la solidez de quien los ejecuta.</a:t>
            </a:r>
            <a:endParaRPr sz="1000">
              <a:solidFill>
                <a:srgbClr val="2F85C7"/>
              </a:solidFill>
              <a:latin typeface="Open Sans"/>
              <a:ea typeface="Open Sans"/>
              <a:cs typeface="Open Sans"/>
              <a:sym typeface="Open Sans"/>
            </a:endParaRPr>
          </a:p>
        </p:txBody>
      </p:sp>
      <p:sp>
        <p:nvSpPr>
          <p:cNvPr id="489" name="Google Shape;489;p66"/>
          <p:cNvSpPr txBox="1"/>
          <p:nvPr/>
        </p:nvSpPr>
        <p:spPr>
          <a:xfrm>
            <a:off x="454275" y="2805975"/>
            <a:ext cx="4080000" cy="1890900"/>
          </a:xfrm>
          <a:prstGeom prst="rect">
            <a:avLst/>
          </a:prstGeom>
          <a:noFill/>
          <a:ln>
            <a:noFill/>
          </a:ln>
        </p:spPr>
        <p:txBody>
          <a:bodyPr anchorCtr="0" anchor="t" bIns="0" lIns="0" spcFirstLastPara="1" rIns="0" wrap="square" tIns="0">
            <a:spAutoFit/>
          </a:bodyPr>
          <a:lstStyle/>
          <a:p>
            <a:pPr indent="-143551" lvl="0" marL="172800" rtl="0" algn="l">
              <a:lnSpc>
                <a:spcPct val="115000"/>
              </a:lnSpc>
              <a:spcBef>
                <a:spcPts val="0"/>
              </a:spcBef>
              <a:spcAft>
                <a:spcPts val="0"/>
              </a:spcAft>
              <a:buClr>
                <a:srgbClr val="2F85C7"/>
              </a:buClr>
              <a:buSzPts val="900"/>
              <a:buFont typeface="Open Sans"/>
              <a:buChar char="●"/>
            </a:pPr>
            <a:r>
              <a:rPr b="1" lang="es" sz="900">
                <a:solidFill>
                  <a:srgbClr val="303030"/>
                </a:solidFill>
                <a:highlight>
                  <a:srgbClr val="FFFFFF"/>
                </a:highlight>
                <a:latin typeface="Open Sans"/>
                <a:ea typeface="Open Sans"/>
                <a:cs typeface="Open Sans"/>
                <a:sym typeface="Open Sans"/>
              </a:rPr>
              <a:t>De lo precario a lo sostenible.</a:t>
            </a:r>
            <a:r>
              <a:rPr lang="es" sz="900">
                <a:solidFill>
                  <a:srgbClr val="303030"/>
                </a:solidFill>
                <a:highlight>
                  <a:srgbClr val="FFFFFF"/>
                </a:highlight>
                <a:latin typeface="Open Sans"/>
                <a:ea typeface="Open Sans"/>
                <a:cs typeface="Open Sans"/>
                <a:sym typeface="Open Sans"/>
              </a:rPr>
              <a:t> Pasar de financiaciones anuales que generan dinámicas de precariedad a modelos </a:t>
            </a:r>
            <a:r>
              <a:rPr b="1" lang="es" sz="900">
                <a:solidFill>
                  <a:srgbClr val="303030"/>
                </a:solidFill>
                <a:highlight>
                  <a:srgbClr val="FFFFFF"/>
                </a:highlight>
                <a:latin typeface="Open Sans"/>
                <a:ea typeface="Open Sans"/>
                <a:cs typeface="Open Sans"/>
                <a:sym typeface="Open Sans"/>
              </a:rPr>
              <a:t>multianuales y flexibles</a:t>
            </a:r>
            <a:r>
              <a:rPr lang="es" sz="900">
                <a:solidFill>
                  <a:srgbClr val="303030"/>
                </a:solidFill>
                <a:highlight>
                  <a:srgbClr val="FFFFFF"/>
                </a:highlight>
                <a:latin typeface="Open Sans"/>
                <a:ea typeface="Open Sans"/>
                <a:cs typeface="Open Sans"/>
                <a:sym typeface="Open Sans"/>
              </a:rPr>
              <a:t> que permitan la planificación estratégica conjunta.</a:t>
            </a:r>
            <a:endParaRPr sz="900">
              <a:solidFill>
                <a:srgbClr val="303030"/>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rgbClr val="303030"/>
                </a:solidFill>
                <a:highlight>
                  <a:srgbClr val="FFFFFF"/>
                </a:highlight>
                <a:latin typeface="Open Sans"/>
                <a:ea typeface="Open Sans"/>
                <a:cs typeface="Open Sans"/>
                <a:sym typeface="Open Sans"/>
              </a:rPr>
              <a:t>Acompañamiento 1:1.</a:t>
            </a:r>
            <a:r>
              <a:rPr lang="es" sz="900">
                <a:solidFill>
                  <a:srgbClr val="303030"/>
                </a:solidFill>
                <a:highlight>
                  <a:srgbClr val="FFFFFF"/>
                </a:highlight>
                <a:latin typeface="Open Sans"/>
                <a:ea typeface="Open Sans"/>
                <a:cs typeface="Open Sans"/>
                <a:sym typeface="Open Sans"/>
              </a:rPr>
              <a:t> No basta con dar dinero; se requiere una </a:t>
            </a:r>
            <a:r>
              <a:rPr b="1" lang="es" sz="900">
                <a:solidFill>
                  <a:srgbClr val="303030"/>
                </a:solidFill>
                <a:highlight>
                  <a:srgbClr val="FFFFFF"/>
                </a:highlight>
                <a:latin typeface="Open Sans"/>
                <a:ea typeface="Open Sans"/>
                <a:cs typeface="Open Sans"/>
                <a:sym typeface="Open Sans"/>
              </a:rPr>
              <a:t>red de apoyo</a:t>
            </a:r>
            <a:r>
              <a:rPr lang="es" sz="900">
                <a:solidFill>
                  <a:srgbClr val="303030"/>
                </a:solidFill>
                <a:highlight>
                  <a:srgbClr val="FFFFFF"/>
                </a:highlight>
                <a:latin typeface="Open Sans"/>
                <a:ea typeface="Open Sans"/>
                <a:cs typeface="Open Sans"/>
                <a:sym typeface="Open Sans"/>
              </a:rPr>
              <a:t> (consultores, mentores) que ayude a las entidades a resolver los "marrones" del día a día: estrategia, gobernanza, comunicación o gestión de personas.</a:t>
            </a:r>
            <a:endParaRPr sz="900">
              <a:solidFill>
                <a:srgbClr val="303030"/>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rgbClr val="303030"/>
                </a:solidFill>
                <a:highlight>
                  <a:srgbClr val="FFFFFF"/>
                </a:highlight>
                <a:latin typeface="Open Sans"/>
                <a:ea typeface="Open Sans"/>
                <a:cs typeface="Open Sans"/>
                <a:sym typeface="Open Sans"/>
              </a:rPr>
              <a:t>Cambio de rol del donante. </a:t>
            </a:r>
            <a:r>
              <a:rPr lang="es" sz="900">
                <a:solidFill>
                  <a:srgbClr val="303030"/>
                </a:solidFill>
                <a:highlight>
                  <a:srgbClr val="FFFFFF"/>
                </a:highlight>
                <a:latin typeface="Open Sans"/>
                <a:ea typeface="Open Sans"/>
                <a:cs typeface="Open Sans"/>
                <a:sym typeface="Open Sans"/>
              </a:rPr>
              <a:t>Abandonar la mecánica "extractivista o colonialista" de intercambiar facturas por resultados y pasar a una relación de </a:t>
            </a:r>
            <a:r>
              <a:rPr b="1" lang="es" sz="900">
                <a:solidFill>
                  <a:srgbClr val="303030"/>
                </a:solidFill>
                <a:highlight>
                  <a:srgbClr val="FFFFFF"/>
                </a:highlight>
                <a:latin typeface="Open Sans"/>
                <a:ea typeface="Open Sans"/>
                <a:cs typeface="Open Sans"/>
                <a:sym typeface="Open Sans"/>
              </a:rPr>
              <a:t>honestidad y riesgos compartidos</a:t>
            </a:r>
            <a:r>
              <a:rPr lang="es" sz="900">
                <a:solidFill>
                  <a:srgbClr val="303030"/>
                </a:solidFill>
                <a:highlight>
                  <a:srgbClr val="FFFFFF"/>
                </a:highlight>
                <a:latin typeface="Open Sans"/>
                <a:ea typeface="Open Sans"/>
                <a:cs typeface="Open Sans"/>
                <a:sym typeface="Open Sans"/>
              </a:rPr>
              <a:t>.</a:t>
            </a:r>
            <a:endParaRPr sz="900">
              <a:solidFill>
                <a:srgbClr val="303030"/>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rgbClr val="303030"/>
                </a:solidFill>
                <a:highlight>
                  <a:srgbClr val="FFFFFF"/>
                </a:highlight>
                <a:latin typeface="Open Sans"/>
                <a:ea typeface="Open Sans"/>
                <a:cs typeface="Open Sans"/>
                <a:sym typeface="Open Sans"/>
              </a:rPr>
              <a:t>Invertir en lo invisible.</a:t>
            </a:r>
            <a:r>
              <a:rPr lang="es" sz="900">
                <a:solidFill>
                  <a:srgbClr val="303030"/>
                </a:solidFill>
                <a:highlight>
                  <a:srgbClr val="FFFFFF"/>
                </a:highlight>
                <a:latin typeface="Open Sans"/>
                <a:ea typeface="Open Sans"/>
                <a:cs typeface="Open Sans"/>
                <a:sym typeface="Open Sans"/>
              </a:rPr>
              <a:t> Apoyar la transformación digital y el desarrollo de talento como pilares para que la entidad escale su </a:t>
            </a:r>
            <a:r>
              <a:rPr lang="es" sz="900">
                <a:solidFill>
                  <a:srgbClr val="303030"/>
                </a:solidFill>
                <a:latin typeface="Open Sans"/>
                <a:ea typeface="Open Sans"/>
                <a:cs typeface="Open Sans"/>
                <a:sym typeface="Open Sans"/>
              </a:rPr>
              <a:t>impacto.</a:t>
            </a:r>
            <a:endParaRPr sz="900">
              <a:solidFill>
                <a:schemeClr val="dk1"/>
              </a:solidFill>
              <a:latin typeface="Open Sans"/>
              <a:ea typeface="Open Sans"/>
              <a:cs typeface="Open Sans"/>
              <a:sym typeface="Open Sans"/>
            </a:endParaRPr>
          </a:p>
        </p:txBody>
      </p:sp>
      <p:sp>
        <p:nvSpPr>
          <p:cNvPr id="490" name="Google Shape;490;p66"/>
          <p:cNvSpPr txBox="1"/>
          <p:nvPr/>
        </p:nvSpPr>
        <p:spPr>
          <a:xfrm>
            <a:off x="454275" y="444900"/>
            <a:ext cx="8187000" cy="1100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Filantropía hoy : hacia el cambio sistémico</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ECF: la organización como objetivo (desarrollo organizacional)</a:t>
            </a:r>
            <a:endParaRPr sz="3000">
              <a:solidFill>
                <a:srgbClr val="2F85C7"/>
              </a:solidFill>
              <a:latin typeface="Raleway Black"/>
              <a:ea typeface="Raleway Black"/>
              <a:cs typeface="Raleway Black"/>
              <a:sym typeface="Raleway Black"/>
            </a:endParaRPr>
          </a:p>
        </p:txBody>
      </p:sp>
      <p:pic>
        <p:nvPicPr>
          <p:cNvPr id="491" name="Google Shape;491;p66" title="AEF_Infinito Delecias_099 copia.jpg"/>
          <p:cNvPicPr preferRelativeResize="0"/>
          <p:nvPr/>
        </p:nvPicPr>
        <p:blipFill rotWithShape="1">
          <a:blip r:embed="rId4">
            <a:alphaModFix/>
          </a:blip>
          <a:srcRect b="0" l="3332" r="3332" t="0"/>
          <a:stretch/>
        </p:blipFill>
        <p:spPr>
          <a:xfrm>
            <a:off x="4794450" y="1900725"/>
            <a:ext cx="3904650" cy="279187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67"/>
          <p:cNvSpPr txBox="1"/>
          <p:nvPr/>
        </p:nvSpPr>
        <p:spPr>
          <a:xfrm>
            <a:off x="454275" y="2644575"/>
            <a:ext cx="3895200" cy="2050200"/>
          </a:xfrm>
          <a:prstGeom prst="rect">
            <a:avLst/>
          </a:prstGeom>
          <a:noFill/>
          <a:ln>
            <a:noFill/>
          </a:ln>
        </p:spPr>
        <p:txBody>
          <a:bodyPr anchorCtr="0" anchor="t" bIns="0" lIns="0" spcFirstLastPara="1" rIns="0" wrap="square" tIns="0">
            <a:spAutoFit/>
          </a:bodyPr>
          <a:lstStyle/>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Complementariedad vs. Competitividad. </a:t>
            </a:r>
            <a:r>
              <a:rPr lang="es" sz="900">
                <a:solidFill>
                  <a:schemeClr val="dk1"/>
                </a:solidFill>
                <a:highlight>
                  <a:srgbClr val="FFFFFF"/>
                </a:highlight>
                <a:latin typeface="Open Sans"/>
                <a:ea typeface="Open Sans"/>
                <a:cs typeface="Open Sans"/>
                <a:sym typeface="Open Sans"/>
              </a:rPr>
              <a:t>El rol del financiador es crear espacios de confianza donde las organizaciones no compitan por recursos, sino que se alineen en torno a misiones compartidas.</a:t>
            </a:r>
            <a:endParaRPr sz="900">
              <a:solidFill>
                <a:schemeClr val="dk1"/>
              </a:solidFill>
              <a:highlight>
                <a:srgbClr val="FFFFFF"/>
              </a:highlight>
              <a:latin typeface="Open Sans"/>
              <a:ea typeface="Open Sans"/>
              <a:cs typeface="Open Sans"/>
              <a:sym typeface="Open Sans"/>
            </a:endParaRPr>
          </a:p>
          <a:p>
            <a:pPr indent="-143551" lvl="0" marL="17280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Codiseño estratégico.</a:t>
            </a:r>
            <a:r>
              <a:rPr lang="es" sz="900">
                <a:solidFill>
                  <a:schemeClr val="dk1"/>
                </a:solidFill>
                <a:highlight>
                  <a:srgbClr val="FFFFFF"/>
                </a:highlight>
                <a:latin typeface="Open Sans"/>
                <a:ea typeface="Open Sans"/>
                <a:cs typeface="Open Sans"/>
                <a:sym typeface="Open Sans"/>
              </a:rPr>
              <a:t> No se trata de imponer una agenda, sino de sentarse con los actores del sector para definir conjuntamente los objetivos y roles de cada uno dentro del sistema.</a:t>
            </a:r>
            <a:endParaRPr sz="900">
              <a:solidFill>
                <a:schemeClr val="dk1"/>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Liderazgo distribuido.</a:t>
            </a:r>
            <a:r>
              <a:rPr lang="es" sz="900">
                <a:solidFill>
                  <a:schemeClr val="dk1"/>
                </a:solidFill>
                <a:highlight>
                  <a:srgbClr val="FFFFFF"/>
                </a:highlight>
                <a:latin typeface="Open Sans"/>
                <a:ea typeface="Open Sans"/>
                <a:cs typeface="Open Sans"/>
                <a:sym typeface="Open Sans"/>
              </a:rPr>
              <a:t> El financiador actúa como un "network enabler" (facilitador de redes), respetando la identidad de cada entidad pero asegurando que el conocimiento y los recursos fluyan entre todas.</a:t>
            </a:r>
            <a:endParaRPr sz="900">
              <a:solidFill>
                <a:schemeClr val="dk1"/>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chemeClr val="dk1"/>
                </a:solidFill>
                <a:highlight>
                  <a:srgbClr val="FFFFFF"/>
                </a:highlight>
                <a:latin typeface="Open Sans"/>
                <a:ea typeface="Open Sans"/>
                <a:cs typeface="Open Sans"/>
                <a:sym typeface="Open Sans"/>
              </a:rPr>
              <a:t>Aceptación del punto de partida. </a:t>
            </a:r>
            <a:r>
              <a:rPr lang="es" sz="900">
                <a:solidFill>
                  <a:schemeClr val="dk1"/>
                </a:solidFill>
                <a:highlight>
                  <a:srgbClr val="FFFFFF"/>
                </a:highlight>
                <a:latin typeface="Open Sans"/>
                <a:ea typeface="Open Sans"/>
                <a:cs typeface="Open Sans"/>
                <a:sym typeface="Open Sans"/>
              </a:rPr>
              <a:t>Realizar evaluaciones honestas del estado actual de las organizaciones para planificar una ruta de crecimiento real y huir de las expectativas irreales.</a:t>
            </a:r>
            <a:endParaRPr sz="900">
              <a:solidFill>
                <a:srgbClr val="303030"/>
              </a:solidFill>
              <a:highlight>
                <a:srgbClr val="FFFFFF"/>
              </a:highlight>
              <a:latin typeface="Open Sans"/>
              <a:ea typeface="Open Sans"/>
              <a:cs typeface="Open Sans"/>
              <a:sym typeface="Open Sans"/>
            </a:endParaRPr>
          </a:p>
        </p:txBody>
      </p:sp>
      <p:sp>
        <p:nvSpPr>
          <p:cNvPr id="497" name="Google Shape;497;p67"/>
          <p:cNvSpPr/>
          <p:nvPr/>
        </p:nvSpPr>
        <p:spPr>
          <a:xfrm rot="-5400000">
            <a:off x="9937950" y="273150"/>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498" name="Google Shape;498;p67"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
        <p:nvSpPr>
          <p:cNvPr id="499" name="Google Shape;499;p67"/>
          <p:cNvSpPr txBox="1"/>
          <p:nvPr/>
        </p:nvSpPr>
        <p:spPr>
          <a:xfrm>
            <a:off x="454275" y="1900725"/>
            <a:ext cx="3895200" cy="507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lang="es" sz="1000">
                <a:solidFill>
                  <a:srgbClr val="0070C0"/>
                </a:solidFill>
                <a:highlight>
                  <a:schemeClr val="lt1"/>
                </a:highlight>
                <a:latin typeface="Open Sans"/>
                <a:ea typeface="Open Sans"/>
                <a:cs typeface="Open Sans"/>
                <a:sym typeface="Open Sans"/>
              </a:rPr>
              <a:t>El impacto sistémico es imposible de lograr a través de relaciones individuales aisladas; requiere una </a:t>
            </a:r>
            <a:r>
              <a:rPr b="1" lang="es" sz="1000">
                <a:solidFill>
                  <a:srgbClr val="0070C0"/>
                </a:solidFill>
                <a:highlight>
                  <a:schemeClr val="lt1"/>
                </a:highlight>
                <a:latin typeface="Open Sans"/>
                <a:ea typeface="Open Sans"/>
                <a:cs typeface="Open Sans"/>
                <a:sym typeface="Open Sans"/>
              </a:rPr>
              <a:t>acción multiactor</a:t>
            </a:r>
            <a:r>
              <a:rPr lang="es" sz="1000">
                <a:solidFill>
                  <a:srgbClr val="0070C0"/>
                </a:solidFill>
                <a:highlight>
                  <a:schemeClr val="lt1"/>
                </a:highlight>
                <a:latin typeface="Open Sans"/>
                <a:ea typeface="Open Sans"/>
                <a:cs typeface="Open Sans"/>
                <a:sym typeface="Open Sans"/>
              </a:rPr>
              <a:t> coordinada.</a:t>
            </a:r>
            <a:endParaRPr sz="1000">
              <a:solidFill>
                <a:srgbClr val="0070C0"/>
              </a:solidFill>
              <a:latin typeface="Open Sans"/>
              <a:ea typeface="Open Sans"/>
              <a:cs typeface="Open Sans"/>
              <a:sym typeface="Open Sans"/>
            </a:endParaRPr>
          </a:p>
        </p:txBody>
      </p:sp>
      <p:sp>
        <p:nvSpPr>
          <p:cNvPr id="500" name="Google Shape;500;p67"/>
          <p:cNvSpPr txBox="1"/>
          <p:nvPr/>
        </p:nvSpPr>
        <p:spPr>
          <a:xfrm>
            <a:off x="454275" y="444900"/>
            <a:ext cx="5781600" cy="1100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Filantropía hoy : hacia el cambio sistémico</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ECF: el financiador como facilitador del ecosistema</a:t>
            </a:r>
            <a:endParaRPr sz="3000">
              <a:solidFill>
                <a:srgbClr val="2F85C7"/>
              </a:solidFill>
              <a:latin typeface="Raleway Black"/>
              <a:ea typeface="Raleway Black"/>
              <a:cs typeface="Raleway Black"/>
              <a:sym typeface="Raleway Black"/>
            </a:endParaRPr>
          </a:p>
        </p:txBody>
      </p:sp>
      <p:pic>
        <p:nvPicPr>
          <p:cNvPr id="501" name="Google Shape;501;p67" title="AEF_Infinito Delecias_096 copia.jpg"/>
          <p:cNvPicPr preferRelativeResize="0"/>
          <p:nvPr/>
        </p:nvPicPr>
        <p:blipFill rotWithShape="1">
          <a:blip r:embed="rId4">
            <a:alphaModFix/>
          </a:blip>
          <a:srcRect b="0" l="3549" r="3549" t="0"/>
          <a:stretch/>
        </p:blipFill>
        <p:spPr>
          <a:xfrm>
            <a:off x="4794450" y="1900725"/>
            <a:ext cx="3895200" cy="27978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68"/>
          <p:cNvSpPr/>
          <p:nvPr/>
        </p:nvSpPr>
        <p:spPr>
          <a:xfrm rot="-5400000">
            <a:off x="10024925" y="818525"/>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507" name="Google Shape;507;p68"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
        <p:nvSpPr>
          <p:cNvPr id="508" name="Google Shape;508;p68"/>
          <p:cNvSpPr txBox="1"/>
          <p:nvPr/>
        </p:nvSpPr>
        <p:spPr>
          <a:xfrm>
            <a:off x="454275" y="1876742"/>
            <a:ext cx="3895200" cy="507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lang="es" sz="1000">
                <a:solidFill>
                  <a:srgbClr val="2F85C7"/>
                </a:solidFill>
                <a:highlight>
                  <a:srgbClr val="FFFFFF"/>
                </a:highlight>
                <a:latin typeface="Open Sans"/>
                <a:ea typeface="Open Sans"/>
                <a:cs typeface="Open Sans"/>
                <a:sym typeface="Open Sans"/>
              </a:rPr>
              <a:t>El caso de la iniciativa</a:t>
            </a:r>
            <a:r>
              <a:rPr b="1" lang="es" sz="1000">
                <a:solidFill>
                  <a:srgbClr val="2F85C7"/>
                </a:solidFill>
                <a:highlight>
                  <a:srgbClr val="FFFFFF"/>
                </a:highlight>
                <a:latin typeface="Open Sans"/>
                <a:ea typeface="Open Sans"/>
                <a:cs typeface="Open Sans"/>
                <a:sym typeface="Open Sans"/>
              </a:rPr>
              <a:t> "Cuida"</a:t>
            </a:r>
            <a:r>
              <a:rPr lang="es" sz="1000">
                <a:solidFill>
                  <a:srgbClr val="2F85C7"/>
                </a:solidFill>
                <a:highlight>
                  <a:srgbClr val="FFFFFF"/>
                </a:highlight>
                <a:latin typeface="Open Sans"/>
                <a:ea typeface="Open Sans"/>
                <a:cs typeface="Open Sans"/>
                <a:sym typeface="Open Sans"/>
              </a:rPr>
              <a:t> demuestra cómo una fundación puede incubar un movimiento que trascienda su propia financiación</a:t>
            </a:r>
            <a:endParaRPr sz="1000">
              <a:solidFill>
                <a:srgbClr val="2F85C7"/>
              </a:solidFill>
              <a:latin typeface="Open Sans"/>
              <a:ea typeface="Open Sans"/>
              <a:cs typeface="Open Sans"/>
              <a:sym typeface="Open Sans"/>
            </a:endParaRPr>
          </a:p>
        </p:txBody>
      </p:sp>
      <p:sp>
        <p:nvSpPr>
          <p:cNvPr id="509" name="Google Shape;509;p68"/>
          <p:cNvSpPr txBox="1"/>
          <p:nvPr/>
        </p:nvSpPr>
        <p:spPr>
          <a:xfrm>
            <a:off x="454275" y="2491750"/>
            <a:ext cx="3895200" cy="2209500"/>
          </a:xfrm>
          <a:prstGeom prst="rect">
            <a:avLst/>
          </a:prstGeom>
          <a:noFill/>
          <a:ln>
            <a:noFill/>
          </a:ln>
        </p:spPr>
        <p:txBody>
          <a:bodyPr anchorCtr="0" anchor="t" bIns="0" lIns="0" spcFirstLastPara="1" rIns="0" wrap="square" tIns="0">
            <a:spAutoFit/>
          </a:bodyPr>
          <a:lstStyle/>
          <a:p>
            <a:pPr indent="-143551" lvl="0" marL="172800" marR="0" rtl="0" algn="l">
              <a:lnSpc>
                <a:spcPct val="115000"/>
              </a:lnSpc>
              <a:spcBef>
                <a:spcPts val="0"/>
              </a:spcBef>
              <a:spcAft>
                <a:spcPts val="0"/>
              </a:spcAft>
              <a:buClr>
                <a:srgbClr val="2F85C7"/>
              </a:buClr>
              <a:buSzPts val="900"/>
              <a:buFont typeface="Open Sans"/>
              <a:buChar char="●"/>
            </a:pPr>
            <a:r>
              <a:rPr b="1" lang="es" sz="900">
                <a:solidFill>
                  <a:srgbClr val="303030"/>
                </a:solidFill>
                <a:highlight>
                  <a:srgbClr val="FFFFFF"/>
                </a:highlight>
                <a:latin typeface="Open Sans"/>
                <a:ea typeface="Open Sans"/>
                <a:cs typeface="Open Sans"/>
                <a:sym typeface="Open Sans"/>
              </a:rPr>
              <a:t>Agenda y visión común. </a:t>
            </a:r>
            <a:r>
              <a:rPr lang="es" sz="900">
                <a:solidFill>
                  <a:srgbClr val="303030"/>
                </a:solidFill>
                <a:highlight>
                  <a:srgbClr val="FFFFFF"/>
                </a:highlight>
                <a:latin typeface="Open Sans"/>
                <a:ea typeface="Open Sans"/>
                <a:cs typeface="Open Sans"/>
                <a:sym typeface="Open Sans"/>
              </a:rPr>
              <a:t>Una </a:t>
            </a:r>
            <a:r>
              <a:rPr lang="es" sz="900">
                <a:solidFill>
                  <a:srgbClr val="303030"/>
                </a:solidFill>
                <a:highlight>
                  <a:srgbClr val="FFFFFF"/>
                </a:highlight>
                <a:latin typeface="Open Sans"/>
                <a:ea typeface="Open Sans"/>
                <a:cs typeface="Open Sans"/>
                <a:sym typeface="Open Sans"/>
              </a:rPr>
              <a:t>comunidad</a:t>
            </a:r>
            <a:r>
              <a:rPr lang="es" sz="900">
                <a:solidFill>
                  <a:srgbClr val="303030"/>
                </a:solidFill>
                <a:highlight>
                  <a:srgbClr val="FFFFFF"/>
                </a:highlight>
                <a:latin typeface="Open Sans"/>
                <a:ea typeface="Open Sans"/>
                <a:cs typeface="Open Sans"/>
                <a:sym typeface="Open Sans"/>
              </a:rPr>
              <a:t> de impacto colectivo requiere una estructura de soporte (backbone) que coordine los esfuerzos y mantenga la alineación hacia un objetivo sistémico.</a:t>
            </a:r>
            <a:endParaRPr sz="900">
              <a:solidFill>
                <a:srgbClr val="303030"/>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rgbClr val="303030"/>
                </a:solidFill>
                <a:highlight>
                  <a:srgbClr val="FFFFFF"/>
                </a:highlight>
                <a:latin typeface="Open Sans"/>
                <a:ea typeface="Open Sans"/>
                <a:cs typeface="Open Sans"/>
                <a:sym typeface="Open Sans"/>
              </a:rPr>
              <a:t>Red vs. Comunidad. </a:t>
            </a:r>
            <a:r>
              <a:rPr lang="es" sz="900">
                <a:solidFill>
                  <a:srgbClr val="303030"/>
                </a:solidFill>
                <a:highlight>
                  <a:srgbClr val="FFFFFF"/>
                </a:highlight>
                <a:latin typeface="Open Sans"/>
                <a:ea typeface="Open Sans"/>
                <a:cs typeface="Open Sans"/>
                <a:sym typeface="Open Sans"/>
              </a:rPr>
              <a:t>Mientras que en una red es fácil entrar y salir, una </a:t>
            </a:r>
            <a:r>
              <a:rPr b="1" lang="es" sz="900">
                <a:solidFill>
                  <a:srgbClr val="303030"/>
                </a:solidFill>
                <a:highlight>
                  <a:srgbClr val="FFFFFF"/>
                </a:highlight>
                <a:latin typeface="Open Sans"/>
                <a:ea typeface="Open Sans"/>
                <a:cs typeface="Open Sans"/>
                <a:sym typeface="Open Sans"/>
              </a:rPr>
              <a:t>comunidad </a:t>
            </a:r>
            <a:r>
              <a:rPr lang="es" sz="900">
                <a:solidFill>
                  <a:srgbClr val="303030"/>
                </a:solidFill>
                <a:highlight>
                  <a:srgbClr val="FFFFFF"/>
                </a:highlight>
                <a:latin typeface="Open Sans"/>
                <a:ea typeface="Open Sans"/>
                <a:cs typeface="Open Sans"/>
                <a:sym typeface="Open Sans"/>
              </a:rPr>
              <a:t>exige un compromiso institucional profundo (firmar cartas de compromiso) y la puesta en común de recursos propios.</a:t>
            </a:r>
            <a:endParaRPr sz="900">
              <a:solidFill>
                <a:srgbClr val="303030"/>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rgbClr val="303030"/>
                </a:solidFill>
                <a:highlight>
                  <a:srgbClr val="FFFFFF"/>
                </a:highlight>
                <a:latin typeface="Open Sans"/>
                <a:ea typeface="Open Sans"/>
                <a:cs typeface="Open Sans"/>
                <a:sym typeface="Open Sans"/>
              </a:rPr>
              <a:t>Financiar el proceso. </a:t>
            </a:r>
            <a:r>
              <a:rPr lang="es" sz="900">
                <a:solidFill>
                  <a:srgbClr val="303030"/>
                </a:solidFill>
                <a:highlight>
                  <a:srgbClr val="FFFFFF"/>
                </a:highlight>
                <a:latin typeface="Open Sans"/>
                <a:ea typeface="Open Sans"/>
                <a:cs typeface="Open Sans"/>
                <a:sym typeface="Open Sans"/>
              </a:rPr>
              <a:t>El donante debe estar dispuesto a financiar el </a:t>
            </a:r>
            <a:r>
              <a:rPr b="1" lang="es" sz="900">
                <a:solidFill>
                  <a:srgbClr val="303030"/>
                </a:solidFill>
                <a:highlight>
                  <a:srgbClr val="FFFFFF"/>
                </a:highlight>
                <a:latin typeface="Open Sans"/>
                <a:ea typeface="Open Sans"/>
                <a:cs typeface="Open Sans"/>
                <a:sym typeface="Open Sans"/>
              </a:rPr>
              <a:t>"tiempo de sentar las bases"</a:t>
            </a:r>
            <a:r>
              <a:rPr lang="es" sz="900">
                <a:solidFill>
                  <a:srgbClr val="303030"/>
                </a:solidFill>
                <a:highlight>
                  <a:srgbClr val="FFFFFF"/>
                </a:highlight>
                <a:latin typeface="Open Sans"/>
                <a:ea typeface="Open Sans"/>
                <a:cs typeface="Open Sans"/>
                <a:sym typeface="Open Sans"/>
              </a:rPr>
              <a:t>, apoyando metodológicamente la creación de la comunidad antes de esperar proyectos ejecutivos.</a:t>
            </a:r>
            <a:endParaRPr sz="900">
              <a:solidFill>
                <a:srgbClr val="303030"/>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900">
                <a:solidFill>
                  <a:srgbClr val="303030"/>
                </a:solidFill>
                <a:highlight>
                  <a:srgbClr val="FFFFFF"/>
                </a:highlight>
                <a:latin typeface="Open Sans"/>
                <a:ea typeface="Open Sans"/>
                <a:cs typeface="Open Sans"/>
                <a:sym typeface="Open Sans"/>
              </a:rPr>
              <a:t>Saber dar un paso atrás.</a:t>
            </a:r>
            <a:r>
              <a:rPr lang="es" sz="900">
                <a:solidFill>
                  <a:srgbClr val="303030"/>
                </a:solidFill>
                <a:highlight>
                  <a:srgbClr val="FFFFFF"/>
                </a:highlight>
                <a:latin typeface="Open Sans"/>
                <a:ea typeface="Open Sans"/>
                <a:cs typeface="Open Sans"/>
                <a:sym typeface="Open Sans"/>
              </a:rPr>
              <a:t> El éxito sistémico ocurre cuando el donante deja de liderar para acompañar desde la escucha, permitiendo que las organizaciones se apropien del movimiento y generen</a:t>
            </a:r>
            <a:r>
              <a:rPr b="1" lang="es" sz="900">
                <a:solidFill>
                  <a:srgbClr val="303030"/>
                </a:solidFill>
                <a:highlight>
                  <a:srgbClr val="FFFFFF"/>
                </a:highlight>
                <a:latin typeface="Open Sans"/>
                <a:ea typeface="Open Sans"/>
                <a:cs typeface="Open Sans"/>
                <a:sym typeface="Open Sans"/>
              </a:rPr>
              <a:t> capacidad instalada</a:t>
            </a:r>
            <a:r>
              <a:rPr lang="es" sz="900">
                <a:solidFill>
                  <a:srgbClr val="303030"/>
                </a:solidFill>
                <a:highlight>
                  <a:srgbClr val="FFFFFF"/>
                </a:highlight>
                <a:latin typeface="Open Sans"/>
                <a:ea typeface="Open Sans"/>
                <a:cs typeface="Open Sans"/>
                <a:sym typeface="Open Sans"/>
              </a:rPr>
              <a:t> que perdure tras la salida del financiador.</a:t>
            </a:r>
            <a:endParaRPr sz="900">
              <a:solidFill>
                <a:schemeClr val="dk1"/>
              </a:solidFill>
              <a:latin typeface="Open Sans"/>
              <a:ea typeface="Open Sans"/>
              <a:cs typeface="Open Sans"/>
              <a:sym typeface="Open Sans"/>
            </a:endParaRPr>
          </a:p>
        </p:txBody>
      </p:sp>
      <p:sp>
        <p:nvSpPr>
          <p:cNvPr id="510" name="Google Shape;510;p68"/>
          <p:cNvSpPr txBox="1"/>
          <p:nvPr/>
        </p:nvSpPr>
        <p:spPr>
          <a:xfrm>
            <a:off x="454275" y="444900"/>
            <a:ext cx="6575400" cy="1100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Filantropía hoy : hacia el cambio sistémico</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Porticus: de la red a la</a:t>
            </a:r>
            <a:br>
              <a:rPr lang="es" sz="3000">
                <a:solidFill>
                  <a:srgbClr val="2F85C7"/>
                </a:solidFill>
                <a:latin typeface="Raleway Black"/>
                <a:ea typeface="Raleway Black"/>
                <a:cs typeface="Raleway Black"/>
                <a:sym typeface="Raleway Black"/>
              </a:rPr>
            </a:br>
            <a:r>
              <a:rPr lang="es" sz="3000">
                <a:solidFill>
                  <a:srgbClr val="2F85C7"/>
                </a:solidFill>
                <a:latin typeface="Raleway Black"/>
                <a:ea typeface="Raleway Black"/>
                <a:cs typeface="Raleway Black"/>
                <a:sym typeface="Raleway Black"/>
              </a:rPr>
              <a:t>comunidad de impacto colectivo</a:t>
            </a:r>
            <a:endParaRPr sz="3000">
              <a:solidFill>
                <a:srgbClr val="2F85C7"/>
              </a:solidFill>
              <a:latin typeface="Raleway Black"/>
              <a:ea typeface="Raleway Black"/>
              <a:cs typeface="Raleway Black"/>
              <a:sym typeface="Raleway Black"/>
            </a:endParaRPr>
          </a:p>
        </p:txBody>
      </p:sp>
      <p:pic>
        <p:nvPicPr>
          <p:cNvPr id="511" name="Google Shape;511;p68" title="AEF_Infinito Delecias_100 copia.jpg"/>
          <p:cNvPicPr preferRelativeResize="0"/>
          <p:nvPr/>
        </p:nvPicPr>
        <p:blipFill rotWithShape="1">
          <a:blip r:embed="rId4">
            <a:alphaModFix/>
          </a:blip>
          <a:srcRect b="0" l="3840" r="3849" t="0"/>
          <a:stretch/>
        </p:blipFill>
        <p:spPr>
          <a:xfrm>
            <a:off x="4794450" y="1876742"/>
            <a:ext cx="3895200" cy="281584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69"/>
          <p:cNvSpPr txBox="1"/>
          <p:nvPr/>
        </p:nvSpPr>
        <p:spPr>
          <a:xfrm>
            <a:off x="454275" y="1690875"/>
            <a:ext cx="3895200" cy="153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lang="es" sz="1000">
                <a:solidFill>
                  <a:srgbClr val="2F85C7"/>
                </a:solidFill>
                <a:highlight>
                  <a:srgbClr val="FFFFFF"/>
                </a:highlight>
                <a:latin typeface="Open Sans"/>
                <a:ea typeface="Open Sans"/>
                <a:cs typeface="Open Sans"/>
                <a:sym typeface="Open Sans"/>
              </a:rPr>
              <a:t>¿Qué deben recordar las fundaciones para su práctica diaria?</a:t>
            </a:r>
            <a:endParaRPr sz="700">
              <a:solidFill>
                <a:srgbClr val="2F85C7"/>
              </a:solidFill>
              <a:latin typeface="Raleway"/>
              <a:ea typeface="Raleway"/>
              <a:cs typeface="Raleway"/>
              <a:sym typeface="Raleway"/>
            </a:endParaRPr>
          </a:p>
        </p:txBody>
      </p:sp>
      <p:sp>
        <p:nvSpPr>
          <p:cNvPr id="517" name="Google Shape;517;p69"/>
          <p:cNvSpPr/>
          <p:nvPr/>
        </p:nvSpPr>
        <p:spPr>
          <a:xfrm rot="10800000">
            <a:off x="9238050" y="739575"/>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518" name="Google Shape;518;p69"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
        <p:nvSpPr>
          <p:cNvPr id="519" name="Google Shape;519;p69"/>
          <p:cNvSpPr txBox="1"/>
          <p:nvPr/>
        </p:nvSpPr>
        <p:spPr>
          <a:xfrm>
            <a:off x="454275" y="1990050"/>
            <a:ext cx="3895200" cy="2632200"/>
          </a:xfrm>
          <a:prstGeom prst="rect">
            <a:avLst/>
          </a:prstGeom>
          <a:noFill/>
          <a:ln>
            <a:noFill/>
          </a:ln>
        </p:spPr>
        <p:txBody>
          <a:bodyPr anchorCtr="0" anchor="t" bIns="0" lIns="0" spcFirstLastPara="1" rIns="0" wrap="square" tIns="0">
            <a:spAutoFit/>
          </a:bodyPr>
          <a:lstStyle/>
          <a:p>
            <a:pPr indent="-143551" lvl="0" marL="172800" rtl="0" algn="l">
              <a:lnSpc>
                <a:spcPct val="115000"/>
              </a:lnSpc>
              <a:spcBef>
                <a:spcPts val="0"/>
              </a:spcBef>
              <a:spcAft>
                <a:spcPts val="0"/>
              </a:spcAft>
              <a:buClr>
                <a:srgbClr val="2F85C7"/>
              </a:buClr>
              <a:buSzPts val="900"/>
              <a:buFont typeface="Open Sans"/>
              <a:buChar char="●"/>
            </a:pPr>
            <a:r>
              <a:rPr b="1" lang="es" sz="1000">
                <a:solidFill>
                  <a:srgbClr val="303030"/>
                </a:solidFill>
                <a:highlight>
                  <a:srgbClr val="FFFFFF"/>
                </a:highlight>
                <a:latin typeface="Open Sans"/>
                <a:ea typeface="Open Sans"/>
                <a:cs typeface="Open Sans"/>
                <a:sym typeface="Open Sans"/>
              </a:rPr>
              <a:t>Escucha radical.</a:t>
            </a:r>
            <a:r>
              <a:rPr lang="es" sz="1000">
                <a:solidFill>
                  <a:srgbClr val="303030"/>
                </a:solidFill>
                <a:highlight>
                  <a:srgbClr val="FFFFFF"/>
                </a:highlight>
                <a:latin typeface="Open Sans"/>
                <a:ea typeface="Open Sans"/>
                <a:cs typeface="Open Sans"/>
                <a:sym typeface="Open Sans"/>
              </a:rPr>
              <a:t> El aprendizaje más importante para el financiador no es técnico, sino la capacidad de </a:t>
            </a:r>
            <a:r>
              <a:rPr b="1" lang="es" sz="1000">
                <a:solidFill>
                  <a:srgbClr val="303030"/>
                </a:solidFill>
                <a:highlight>
                  <a:srgbClr val="FFFFFF"/>
                </a:highlight>
                <a:latin typeface="Open Sans"/>
                <a:ea typeface="Open Sans"/>
                <a:cs typeface="Open Sans"/>
                <a:sym typeface="Open Sans"/>
              </a:rPr>
              <a:t>escuchar lo que las entidades necesitan de verdad</a:t>
            </a:r>
            <a:r>
              <a:rPr lang="es" sz="1000">
                <a:solidFill>
                  <a:srgbClr val="303030"/>
                </a:solidFill>
                <a:highlight>
                  <a:srgbClr val="FFFFFF"/>
                </a:highlight>
                <a:latin typeface="Open Sans"/>
                <a:ea typeface="Open Sans"/>
                <a:cs typeface="Open Sans"/>
                <a:sym typeface="Open Sans"/>
              </a:rPr>
              <a:t>, más allá de lo que se atreven a pedir en un formulario.</a:t>
            </a:r>
            <a:endParaRPr sz="1000">
              <a:solidFill>
                <a:srgbClr val="303030"/>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1000">
                <a:solidFill>
                  <a:srgbClr val="303030"/>
                </a:solidFill>
                <a:highlight>
                  <a:srgbClr val="FFFFFF"/>
                </a:highlight>
                <a:latin typeface="Open Sans"/>
                <a:ea typeface="Open Sans"/>
                <a:cs typeface="Open Sans"/>
                <a:sym typeface="Open Sans"/>
              </a:rPr>
              <a:t>Confianza como activo.</a:t>
            </a:r>
            <a:r>
              <a:rPr lang="es" sz="1000">
                <a:solidFill>
                  <a:srgbClr val="303030"/>
                </a:solidFill>
                <a:highlight>
                  <a:srgbClr val="FFFFFF"/>
                </a:highlight>
                <a:latin typeface="Open Sans"/>
                <a:ea typeface="Open Sans"/>
                <a:cs typeface="Open Sans"/>
                <a:sym typeface="Open Sans"/>
              </a:rPr>
              <a:t> La base de cualquier cambio sistémico es la </a:t>
            </a:r>
            <a:r>
              <a:rPr b="1" lang="es" sz="1000">
                <a:solidFill>
                  <a:srgbClr val="303030"/>
                </a:solidFill>
                <a:highlight>
                  <a:srgbClr val="FFFFFF"/>
                </a:highlight>
                <a:latin typeface="Open Sans"/>
                <a:ea typeface="Open Sans"/>
                <a:cs typeface="Open Sans"/>
                <a:sym typeface="Open Sans"/>
              </a:rPr>
              <a:t>relación humana</a:t>
            </a:r>
            <a:r>
              <a:rPr lang="es" sz="1000">
                <a:solidFill>
                  <a:srgbClr val="303030"/>
                </a:solidFill>
                <a:highlight>
                  <a:srgbClr val="FFFFFF"/>
                </a:highlight>
                <a:latin typeface="Open Sans"/>
                <a:ea typeface="Open Sans"/>
                <a:cs typeface="Open Sans"/>
                <a:sym typeface="Open Sans"/>
              </a:rPr>
              <a:t>. Menos control burocrático y más espacios de aprendizaje y gestión de riesgos compartidos.</a:t>
            </a:r>
            <a:endParaRPr sz="1000">
              <a:solidFill>
                <a:srgbClr val="303030"/>
              </a:solidFill>
              <a:highlight>
                <a:srgbClr val="FFFFFF"/>
              </a:highlight>
              <a:latin typeface="Open Sans"/>
              <a:ea typeface="Open Sans"/>
              <a:cs typeface="Open Sans"/>
              <a:sym typeface="Open Sans"/>
            </a:endParaRPr>
          </a:p>
          <a:p>
            <a:pPr indent="-143551" lvl="0" marL="172800" marR="0" rtl="0" algn="l">
              <a:lnSpc>
                <a:spcPct val="115000"/>
              </a:lnSpc>
              <a:spcBef>
                <a:spcPts val="0"/>
              </a:spcBef>
              <a:spcAft>
                <a:spcPts val="0"/>
              </a:spcAft>
              <a:buClr>
                <a:srgbClr val="2F85C7"/>
              </a:buClr>
              <a:buSzPts val="900"/>
              <a:buFont typeface="Open Sans"/>
              <a:buChar char="●"/>
            </a:pPr>
            <a:r>
              <a:rPr b="1" lang="es" sz="1000">
                <a:solidFill>
                  <a:srgbClr val="303030"/>
                </a:solidFill>
                <a:highlight>
                  <a:srgbClr val="FFFFFF"/>
                </a:highlight>
                <a:latin typeface="Open Sans"/>
                <a:ea typeface="Open Sans"/>
                <a:cs typeface="Open Sans"/>
                <a:sym typeface="Open Sans"/>
              </a:rPr>
              <a:t>Financiación estructural.</a:t>
            </a:r>
            <a:r>
              <a:rPr lang="es" sz="1000">
                <a:solidFill>
                  <a:srgbClr val="303030"/>
                </a:solidFill>
                <a:highlight>
                  <a:srgbClr val="FFFFFF"/>
                </a:highlight>
                <a:latin typeface="Open Sans"/>
                <a:ea typeface="Open Sans"/>
                <a:cs typeface="Open Sans"/>
                <a:sym typeface="Open Sans"/>
              </a:rPr>
              <a:t> Seguir la tendencia internacional de aumentar el peso de las </a:t>
            </a:r>
            <a:r>
              <a:rPr b="1" lang="es" sz="1000">
                <a:solidFill>
                  <a:srgbClr val="303030"/>
                </a:solidFill>
                <a:highlight>
                  <a:srgbClr val="FFFFFF"/>
                </a:highlight>
                <a:latin typeface="Open Sans"/>
                <a:ea typeface="Open Sans"/>
                <a:cs typeface="Open Sans"/>
                <a:sym typeface="Open Sans"/>
              </a:rPr>
              <a:t>ayudas de fortalecimiento</a:t>
            </a:r>
            <a:r>
              <a:rPr lang="es" sz="1000">
                <a:solidFill>
                  <a:srgbClr val="303030"/>
                </a:solidFill>
                <a:highlight>
                  <a:srgbClr val="FFFFFF"/>
                </a:highlight>
                <a:latin typeface="Open Sans"/>
                <a:ea typeface="Open Sans"/>
                <a:cs typeface="Open Sans"/>
                <a:sym typeface="Open Sans"/>
              </a:rPr>
              <a:t> y convenios de largo plazo (5 años o más) donde la entidad tenga libertad para investigar y operar.</a:t>
            </a:r>
            <a:endParaRPr sz="1000">
              <a:solidFill>
                <a:srgbClr val="303030"/>
              </a:solidFill>
              <a:highlight>
                <a:srgbClr val="FFFFFF"/>
              </a:highlight>
              <a:latin typeface="Open Sans"/>
              <a:ea typeface="Open Sans"/>
              <a:cs typeface="Open Sans"/>
              <a:sym typeface="Open Sans"/>
            </a:endParaRPr>
          </a:p>
          <a:p>
            <a:pPr indent="-143551" lvl="0" marL="172800" rtl="0" algn="l">
              <a:lnSpc>
                <a:spcPct val="115000"/>
              </a:lnSpc>
              <a:spcBef>
                <a:spcPts val="0"/>
              </a:spcBef>
              <a:spcAft>
                <a:spcPts val="0"/>
              </a:spcAft>
              <a:buClr>
                <a:srgbClr val="2F85C7"/>
              </a:buClr>
              <a:buSzPts val="900"/>
              <a:buFont typeface="Open Sans"/>
              <a:buChar char="●"/>
            </a:pPr>
            <a:r>
              <a:rPr b="1" lang="es" sz="1000">
                <a:solidFill>
                  <a:srgbClr val="303030"/>
                </a:solidFill>
                <a:highlight>
                  <a:srgbClr val="FFFFFF"/>
                </a:highlight>
                <a:latin typeface="Open Sans"/>
                <a:ea typeface="Open Sans"/>
                <a:cs typeface="Open Sans"/>
                <a:sym typeface="Open Sans"/>
              </a:rPr>
              <a:t>Accountability basada en el impacto.</a:t>
            </a:r>
            <a:r>
              <a:rPr lang="es" sz="1000">
                <a:solidFill>
                  <a:srgbClr val="303030"/>
                </a:solidFill>
                <a:highlight>
                  <a:srgbClr val="FFFFFF"/>
                </a:highlight>
                <a:latin typeface="Open Sans"/>
                <a:ea typeface="Open Sans"/>
                <a:cs typeface="Open Sans"/>
                <a:sym typeface="Open Sans"/>
              </a:rPr>
              <a:t> Cambiar la justificación documental de facturas por una </a:t>
            </a:r>
            <a:r>
              <a:rPr b="1" lang="es" sz="1000">
                <a:solidFill>
                  <a:srgbClr val="303030"/>
                </a:solidFill>
                <a:highlight>
                  <a:srgbClr val="FFFFFF"/>
                </a:highlight>
                <a:latin typeface="Open Sans"/>
                <a:ea typeface="Open Sans"/>
                <a:cs typeface="Open Sans"/>
                <a:sym typeface="Open Sans"/>
              </a:rPr>
              <a:t>rendición de cuentas cualitativa</a:t>
            </a:r>
            <a:r>
              <a:rPr lang="es" sz="1000">
                <a:solidFill>
                  <a:srgbClr val="303030"/>
                </a:solidFill>
                <a:highlight>
                  <a:srgbClr val="FFFFFF"/>
                </a:highlight>
                <a:latin typeface="Open Sans"/>
                <a:ea typeface="Open Sans"/>
                <a:cs typeface="Open Sans"/>
                <a:sym typeface="Open Sans"/>
              </a:rPr>
              <a:t>, centrada en la medición de impacto y en el testimonio directo de los beneficiarios finales.</a:t>
            </a:r>
            <a:endParaRPr sz="900">
              <a:solidFill>
                <a:schemeClr val="dk1"/>
              </a:solidFill>
              <a:latin typeface="Raleway"/>
              <a:ea typeface="Raleway"/>
              <a:cs typeface="Raleway"/>
              <a:sym typeface="Raleway"/>
            </a:endParaRPr>
          </a:p>
        </p:txBody>
      </p:sp>
      <p:sp>
        <p:nvSpPr>
          <p:cNvPr id="520" name="Google Shape;520;p69"/>
          <p:cNvSpPr txBox="1"/>
          <p:nvPr/>
        </p:nvSpPr>
        <p:spPr>
          <a:xfrm>
            <a:off x="454275" y="444900"/>
            <a:ext cx="5418000" cy="1100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Filantropía hoy : hacia el cambio sistémico</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Claves para el financiador del cambio</a:t>
            </a:r>
            <a:endParaRPr sz="3000">
              <a:solidFill>
                <a:srgbClr val="2F85C7"/>
              </a:solidFill>
              <a:latin typeface="Raleway Black"/>
              <a:ea typeface="Raleway Black"/>
              <a:cs typeface="Raleway Black"/>
              <a:sym typeface="Raleway Black"/>
            </a:endParaRPr>
          </a:p>
        </p:txBody>
      </p:sp>
      <p:pic>
        <p:nvPicPr>
          <p:cNvPr id="521" name="Google Shape;521;p69" title="AEF_Infinito Delecias_004 copia.jpg"/>
          <p:cNvPicPr preferRelativeResize="0"/>
          <p:nvPr/>
        </p:nvPicPr>
        <p:blipFill rotWithShape="1">
          <a:blip r:embed="rId4">
            <a:alphaModFix/>
          </a:blip>
          <a:srcRect b="0" l="3840" r="3849" t="0"/>
          <a:stretch/>
        </p:blipFill>
        <p:spPr>
          <a:xfrm>
            <a:off x="4794450" y="1876742"/>
            <a:ext cx="3895200" cy="281584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525" name="Shape 525"/>
        <p:cNvGrpSpPr/>
        <p:nvPr/>
      </p:nvGrpSpPr>
      <p:grpSpPr>
        <a:xfrm>
          <a:off x="0" y="0"/>
          <a:ext cx="0" cy="0"/>
          <a:chOff x="0" y="0"/>
          <a:chExt cx="0" cy="0"/>
        </a:xfrm>
      </p:grpSpPr>
      <p:pic>
        <p:nvPicPr>
          <p:cNvPr id="526" name="Google Shape;526;p70" title="AEF 4.png"/>
          <p:cNvPicPr preferRelativeResize="0"/>
          <p:nvPr/>
        </p:nvPicPr>
        <p:blipFill>
          <a:blip r:embed="rId3">
            <a:alphaModFix amt="55000"/>
          </a:blip>
          <a:stretch>
            <a:fillRect/>
          </a:stretch>
        </p:blipFill>
        <p:spPr>
          <a:xfrm>
            <a:off x="5467351" y="-335010"/>
            <a:ext cx="5963225" cy="8013573"/>
          </a:xfrm>
          <a:prstGeom prst="rect">
            <a:avLst/>
          </a:prstGeom>
          <a:noFill/>
          <a:ln>
            <a:noFill/>
          </a:ln>
        </p:spPr>
      </p:pic>
      <p:sp>
        <p:nvSpPr>
          <p:cNvPr id="527" name="Google Shape;527;p70"/>
          <p:cNvSpPr txBox="1"/>
          <p:nvPr>
            <p:ph idx="12" type="sldNum"/>
          </p:nvPr>
        </p:nvSpPr>
        <p:spPr>
          <a:xfrm>
            <a:off x="8419574" y="4700195"/>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s"/>
              <a:t>‹#›</a:t>
            </a:fld>
            <a:endParaRPr/>
          </a:p>
        </p:txBody>
      </p:sp>
      <p:sp>
        <p:nvSpPr>
          <p:cNvPr id="528" name="Google Shape;528;p70"/>
          <p:cNvSpPr txBox="1"/>
          <p:nvPr/>
        </p:nvSpPr>
        <p:spPr>
          <a:xfrm>
            <a:off x="490675" y="1899150"/>
            <a:ext cx="5422500" cy="1345200"/>
          </a:xfrm>
          <a:prstGeom prst="rect">
            <a:avLst/>
          </a:prstGeom>
          <a:noFill/>
          <a:ln>
            <a:noFill/>
          </a:ln>
        </p:spPr>
        <p:txBody>
          <a:bodyPr anchorCtr="0" anchor="ctr" bIns="0" lIns="0" spcFirstLastPara="1" rIns="0" wrap="square" tIns="0">
            <a:spAutoFit/>
          </a:bodyPr>
          <a:lstStyle/>
          <a:p>
            <a:pPr indent="0" lvl="0" marL="0" marR="0" rtl="0" algn="l">
              <a:lnSpc>
                <a:spcPct val="90000"/>
              </a:lnSpc>
              <a:spcBef>
                <a:spcPts val="0"/>
              </a:spcBef>
              <a:spcAft>
                <a:spcPts val="0"/>
              </a:spcAft>
              <a:buClr>
                <a:schemeClr val="dk1"/>
              </a:buClr>
              <a:buSzPts val="3600"/>
              <a:buFont typeface="Arial"/>
              <a:buNone/>
            </a:pPr>
            <a:r>
              <a:rPr lang="es" sz="4855">
                <a:solidFill>
                  <a:schemeClr val="lt1"/>
                </a:solidFill>
                <a:latin typeface="Raleway Black"/>
                <a:ea typeface="Raleway Black"/>
                <a:cs typeface="Raleway Black"/>
                <a:sym typeface="Raleway Black"/>
              </a:rPr>
              <a:t>Despedida y cierre</a:t>
            </a:r>
            <a:endParaRPr sz="4855">
              <a:solidFill>
                <a:schemeClr val="lt1"/>
              </a:solidFill>
              <a:latin typeface="Raleway Black"/>
              <a:ea typeface="Raleway Black"/>
              <a:cs typeface="Raleway Black"/>
              <a:sym typeface="Raleway Black"/>
            </a:endParaRPr>
          </a:p>
        </p:txBody>
      </p:sp>
      <p:pic>
        <p:nvPicPr>
          <p:cNvPr id="529" name="Google Shape;529;p70" title="AEF_asociación_española_de_fundaciones.png"/>
          <p:cNvPicPr preferRelativeResize="0"/>
          <p:nvPr/>
        </p:nvPicPr>
        <p:blipFill>
          <a:blip r:embed="rId4">
            <a:alphaModFix/>
          </a:blip>
          <a:stretch>
            <a:fillRect/>
          </a:stretch>
        </p:blipFill>
        <p:spPr>
          <a:xfrm>
            <a:off x="7994223" y="444900"/>
            <a:ext cx="704875" cy="47939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71"/>
          <p:cNvSpPr txBox="1"/>
          <p:nvPr/>
        </p:nvSpPr>
        <p:spPr>
          <a:xfrm>
            <a:off x="454200" y="444900"/>
            <a:ext cx="8244900" cy="6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Despedida y cierre</a:t>
            </a:r>
            <a:endParaRPr sz="1000">
              <a:solidFill>
                <a:srgbClr val="2F85C7"/>
              </a:solidFill>
              <a:latin typeface="Raleway Black"/>
              <a:ea typeface="Raleway Black"/>
              <a:cs typeface="Raleway Black"/>
              <a:sym typeface="Raleway Black"/>
            </a:endParaRPr>
          </a:p>
          <a:p>
            <a:pPr indent="0" lvl="0" marL="0" rtl="0" algn="l">
              <a:lnSpc>
                <a:spcPct val="115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El valor de soltar el control</a:t>
            </a:r>
            <a:endParaRPr sz="3000">
              <a:solidFill>
                <a:srgbClr val="2F85C7"/>
              </a:solidFill>
              <a:latin typeface="Raleway Black"/>
              <a:ea typeface="Raleway Black"/>
              <a:cs typeface="Raleway Black"/>
              <a:sym typeface="Raleway Black"/>
            </a:endParaRPr>
          </a:p>
        </p:txBody>
      </p:sp>
      <p:sp>
        <p:nvSpPr>
          <p:cNvPr id="535" name="Google Shape;535;p71"/>
          <p:cNvSpPr/>
          <p:nvPr/>
        </p:nvSpPr>
        <p:spPr>
          <a:xfrm rot="-5400000">
            <a:off x="9963250" y="1071350"/>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536" name="Google Shape;536;p71"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sp>
        <p:nvSpPr>
          <p:cNvPr id="537" name="Google Shape;537;p71"/>
          <p:cNvSpPr txBox="1"/>
          <p:nvPr/>
        </p:nvSpPr>
        <p:spPr>
          <a:xfrm>
            <a:off x="450000" y="1893225"/>
            <a:ext cx="3895200" cy="2242800"/>
          </a:xfrm>
          <a:prstGeom prst="rect">
            <a:avLst/>
          </a:prstGeom>
          <a:noFill/>
          <a:ln>
            <a:noFill/>
          </a:ln>
        </p:spPr>
        <p:txBody>
          <a:bodyPr anchorCtr="0" anchor="t" bIns="0" lIns="0" spcFirstLastPara="1" rIns="0" wrap="square" tIns="0">
            <a:spAutoFit/>
          </a:bodyPr>
          <a:lstStyle/>
          <a:p>
            <a:pPr indent="-143551" lvl="0" marL="172800" rtl="0" algn="l">
              <a:lnSpc>
                <a:spcPct val="115000"/>
              </a:lnSpc>
              <a:spcBef>
                <a:spcPts val="0"/>
              </a:spcBef>
              <a:spcAft>
                <a:spcPts val="0"/>
              </a:spcAft>
              <a:buClr>
                <a:srgbClr val="2F85C7"/>
              </a:buClr>
              <a:buSzPts val="900"/>
              <a:buFont typeface="Open Sans"/>
              <a:buChar char="●"/>
            </a:pPr>
            <a:r>
              <a:rPr b="1" lang="es" sz="1000">
                <a:solidFill>
                  <a:schemeClr val="dk1"/>
                </a:solidFill>
                <a:highlight>
                  <a:srgbClr val="FFFFFF"/>
                </a:highlight>
                <a:latin typeface="Open Sans"/>
                <a:ea typeface="Open Sans"/>
                <a:cs typeface="Open Sans"/>
                <a:sym typeface="Open Sans"/>
              </a:rPr>
              <a:t>El nuevo paradigma </a:t>
            </a:r>
            <a:r>
              <a:rPr b="1" lang="es" sz="1000">
                <a:solidFill>
                  <a:schemeClr val="dk1"/>
                </a:solidFill>
                <a:latin typeface="Open Sans"/>
                <a:ea typeface="Open Sans"/>
                <a:cs typeface="Open Sans"/>
                <a:sym typeface="Open Sans"/>
              </a:rPr>
              <a:t>del donante: </a:t>
            </a:r>
            <a:r>
              <a:rPr lang="es" sz="1000">
                <a:solidFill>
                  <a:schemeClr val="dk1"/>
                </a:solidFill>
                <a:latin typeface="Open Sans"/>
                <a:ea typeface="Open Sans"/>
                <a:cs typeface="Open Sans"/>
                <a:sym typeface="Open Sans"/>
              </a:rPr>
              <a:t>Trabajar por un cambio sistémico exige aceptar que </a:t>
            </a:r>
            <a:r>
              <a:rPr b="1" lang="es" sz="1000">
                <a:solidFill>
                  <a:schemeClr val="dk1"/>
                </a:solidFill>
                <a:latin typeface="Open Sans"/>
                <a:ea typeface="Open Sans"/>
                <a:cs typeface="Open Sans"/>
                <a:sym typeface="Open Sans"/>
              </a:rPr>
              <a:t>el control no es nuestro</a:t>
            </a:r>
            <a:r>
              <a:rPr lang="es" sz="1000">
                <a:solidFill>
                  <a:schemeClr val="dk1"/>
                </a:solidFill>
                <a:latin typeface="Open Sans"/>
                <a:ea typeface="Open Sans"/>
                <a:cs typeface="Open Sans"/>
                <a:sym typeface="Open Sans"/>
              </a:rPr>
              <a:t> y que habrá preguntas que no podremos responder de inmediato</a:t>
            </a:r>
            <a:r>
              <a:rPr lang="es" sz="900">
                <a:solidFill>
                  <a:schemeClr val="dk1"/>
                </a:solidFill>
                <a:highlight>
                  <a:srgbClr val="FFFFFF"/>
                </a:highlight>
                <a:latin typeface="Open Sans"/>
                <a:ea typeface="Open Sans"/>
                <a:cs typeface="Open Sans"/>
                <a:sym typeface="Open Sans"/>
              </a:rPr>
              <a:t>.</a:t>
            </a:r>
            <a:endParaRPr sz="900">
              <a:solidFill>
                <a:schemeClr val="dk1"/>
              </a:solidFill>
              <a:highlight>
                <a:srgbClr val="FFFFFF"/>
              </a:highlight>
              <a:latin typeface="Open Sans"/>
              <a:ea typeface="Open Sans"/>
              <a:cs typeface="Open Sans"/>
              <a:sym typeface="Open Sans"/>
            </a:endParaRPr>
          </a:p>
          <a:p>
            <a:pPr indent="0" lvl="0" marL="457200" rtl="0" algn="l">
              <a:lnSpc>
                <a:spcPct val="115000"/>
              </a:lnSpc>
              <a:spcBef>
                <a:spcPts val="0"/>
              </a:spcBef>
              <a:spcAft>
                <a:spcPts val="0"/>
              </a:spcAft>
              <a:buNone/>
            </a:pPr>
            <a:r>
              <a:t/>
            </a:r>
            <a:endParaRPr sz="900">
              <a:solidFill>
                <a:schemeClr val="dk1"/>
              </a:solidFill>
              <a:highlight>
                <a:srgbClr val="FFFFFF"/>
              </a:highlight>
              <a:latin typeface="Open Sans"/>
              <a:ea typeface="Open Sans"/>
              <a:cs typeface="Open Sans"/>
              <a:sym typeface="Open Sans"/>
            </a:endParaRPr>
          </a:p>
          <a:p>
            <a:pPr indent="-143551" lvl="0" marL="172800" rtl="0" algn="l">
              <a:lnSpc>
                <a:spcPct val="115000"/>
              </a:lnSpc>
              <a:spcBef>
                <a:spcPts val="0"/>
              </a:spcBef>
              <a:spcAft>
                <a:spcPts val="0"/>
              </a:spcAft>
              <a:buClr>
                <a:srgbClr val="2F85C7"/>
              </a:buClr>
              <a:buSzPts val="900"/>
              <a:buFont typeface="Open Sans"/>
              <a:buChar char="●"/>
            </a:pPr>
            <a:r>
              <a:rPr b="1" lang="es" sz="1000">
                <a:solidFill>
                  <a:schemeClr val="dk1"/>
                </a:solidFill>
                <a:latin typeface="Open Sans"/>
                <a:ea typeface="Open Sans"/>
                <a:cs typeface="Open Sans"/>
                <a:sym typeface="Open Sans"/>
              </a:rPr>
              <a:t>Aceptar lo inesperado: </a:t>
            </a:r>
            <a:r>
              <a:rPr lang="es" sz="1000">
                <a:solidFill>
                  <a:schemeClr val="dk1"/>
                </a:solidFill>
                <a:latin typeface="Open Sans"/>
                <a:ea typeface="Open Sans"/>
                <a:cs typeface="Open Sans"/>
                <a:sym typeface="Open Sans"/>
              </a:rPr>
              <a:t>En este enfoque, no sabemos exactamente qué va a pasar al final del camino; la prioridad ya no es el control absoluto del proceso, sino la capacidad de adaptación ante lo que surj</a:t>
            </a:r>
            <a:r>
              <a:rPr lang="es" sz="900">
                <a:solidFill>
                  <a:schemeClr val="dk1"/>
                </a:solidFill>
                <a:highlight>
                  <a:srgbClr val="FFFFFF"/>
                </a:highlight>
                <a:latin typeface="Open Sans"/>
                <a:ea typeface="Open Sans"/>
                <a:cs typeface="Open Sans"/>
                <a:sym typeface="Open Sans"/>
              </a:rPr>
              <a:t>a</a:t>
            </a:r>
            <a:r>
              <a:rPr lang="es" sz="900">
                <a:solidFill>
                  <a:schemeClr val="dk1"/>
                </a:solidFill>
                <a:highlight>
                  <a:srgbClr val="FFFFFF"/>
                </a:highlight>
                <a:latin typeface="Open Sans"/>
                <a:ea typeface="Open Sans"/>
                <a:cs typeface="Open Sans"/>
                <a:sym typeface="Open Sans"/>
              </a:rPr>
              <a:t>.</a:t>
            </a:r>
            <a:endParaRPr sz="900">
              <a:solidFill>
                <a:schemeClr val="dk1"/>
              </a:solidFill>
              <a:highlight>
                <a:srgbClr val="FFFFFF"/>
              </a:highlight>
              <a:latin typeface="Open Sans"/>
              <a:ea typeface="Open Sans"/>
              <a:cs typeface="Open Sans"/>
              <a:sym typeface="Open Sans"/>
            </a:endParaRPr>
          </a:p>
          <a:p>
            <a:pPr indent="0" lvl="0" marL="457200" rtl="0" algn="l">
              <a:lnSpc>
                <a:spcPct val="115000"/>
              </a:lnSpc>
              <a:spcBef>
                <a:spcPts val="0"/>
              </a:spcBef>
              <a:spcAft>
                <a:spcPts val="0"/>
              </a:spcAft>
              <a:buNone/>
            </a:pPr>
            <a:r>
              <a:t/>
            </a:r>
            <a:endParaRPr sz="900">
              <a:solidFill>
                <a:schemeClr val="dk1"/>
              </a:solidFill>
              <a:highlight>
                <a:srgbClr val="FFFFFF"/>
              </a:highlight>
              <a:latin typeface="Open Sans"/>
              <a:ea typeface="Open Sans"/>
              <a:cs typeface="Open Sans"/>
              <a:sym typeface="Open Sans"/>
            </a:endParaRPr>
          </a:p>
          <a:p>
            <a:pPr indent="-143551" lvl="0" marL="172800" rtl="0" algn="l">
              <a:lnSpc>
                <a:spcPct val="115000"/>
              </a:lnSpc>
              <a:spcBef>
                <a:spcPts val="0"/>
              </a:spcBef>
              <a:spcAft>
                <a:spcPts val="0"/>
              </a:spcAft>
              <a:buClr>
                <a:srgbClr val="2F85C7"/>
              </a:buClr>
              <a:buSzPts val="900"/>
              <a:buFont typeface="Open Sans"/>
              <a:buChar char="●"/>
            </a:pPr>
            <a:r>
              <a:rPr b="1" lang="es" sz="1000">
                <a:solidFill>
                  <a:schemeClr val="dk1"/>
                </a:solidFill>
                <a:latin typeface="Open Sans"/>
                <a:ea typeface="Open Sans"/>
                <a:cs typeface="Open Sans"/>
                <a:sym typeface="Open Sans"/>
              </a:rPr>
              <a:t>Un camino para valientes:</a:t>
            </a:r>
            <a:r>
              <a:rPr lang="es" sz="1000">
                <a:solidFill>
                  <a:schemeClr val="dk1"/>
                </a:solidFill>
                <a:latin typeface="Open Sans"/>
                <a:ea typeface="Open Sans"/>
                <a:cs typeface="Open Sans"/>
                <a:sym typeface="Open Sans"/>
              </a:rPr>
              <a:t> Se reconoce que este modelo</a:t>
            </a:r>
            <a:r>
              <a:rPr b="1" lang="es" sz="1000">
                <a:solidFill>
                  <a:schemeClr val="dk1"/>
                </a:solidFill>
                <a:latin typeface="Open Sans"/>
                <a:ea typeface="Open Sans"/>
                <a:cs typeface="Open Sans"/>
                <a:sym typeface="Open Sans"/>
              </a:rPr>
              <a:t> "no es para todo el mundo" </a:t>
            </a:r>
            <a:r>
              <a:rPr lang="es" sz="1000">
                <a:solidFill>
                  <a:schemeClr val="dk1"/>
                </a:solidFill>
                <a:latin typeface="Open Sans"/>
                <a:ea typeface="Open Sans"/>
                <a:cs typeface="Open Sans"/>
                <a:sym typeface="Open Sans"/>
              </a:rPr>
              <a:t>y que coexistirán diferentes formas de trabajar, pero el grupo de fundaciones donantes apuesta por este nuevo ingrediente de apertura y flexibilidad</a:t>
            </a:r>
            <a:endParaRPr sz="900">
              <a:solidFill>
                <a:schemeClr val="dk1"/>
              </a:solidFill>
              <a:latin typeface="Raleway"/>
              <a:ea typeface="Raleway"/>
              <a:cs typeface="Raleway"/>
              <a:sym typeface="Raleway"/>
            </a:endParaRPr>
          </a:p>
        </p:txBody>
      </p:sp>
      <p:cxnSp>
        <p:nvCxnSpPr>
          <p:cNvPr id="538" name="Google Shape;538;p71"/>
          <p:cNvCxnSpPr/>
          <p:nvPr/>
        </p:nvCxnSpPr>
        <p:spPr>
          <a:xfrm>
            <a:off x="455750" y="1441102"/>
            <a:ext cx="8235900" cy="0"/>
          </a:xfrm>
          <a:prstGeom prst="straightConnector1">
            <a:avLst/>
          </a:prstGeom>
          <a:noFill/>
          <a:ln cap="flat" cmpd="sng" w="9525">
            <a:solidFill>
              <a:srgbClr val="2F85C7"/>
            </a:solidFill>
            <a:prstDash val="solid"/>
            <a:round/>
            <a:headEnd len="med" w="med" type="none"/>
            <a:tailEnd len="med" w="med" type="none"/>
          </a:ln>
        </p:spPr>
      </p:cxnSp>
      <p:pic>
        <p:nvPicPr>
          <p:cNvPr id="539" name="Google Shape;539;p71" title="AEF_Infinito Delecias_088 copia.jpg"/>
          <p:cNvPicPr preferRelativeResize="0"/>
          <p:nvPr/>
        </p:nvPicPr>
        <p:blipFill rotWithShape="1">
          <a:blip r:embed="rId4">
            <a:alphaModFix/>
          </a:blip>
          <a:srcRect b="20" l="0" r="0" t="30"/>
          <a:stretch/>
        </p:blipFill>
        <p:spPr>
          <a:xfrm>
            <a:off x="4794450" y="1885995"/>
            <a:ext cx="3895200" cy="259807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543" name="Shape 543"/>
        <p:cNvGrpSpPr/>
        <p:nvPr/>
      </p:nvGrpSpPr>
      <p:grpSpPr>
        <a:xfrm>
          <a:off x="0" y="0"/>
          <a:ext cx="0" cy="0"/>
          <a:chOff x="0" y="0"/>
          <a:chExt cx="0" cy="0"/>
        </a:xfrm>
      </p:grpSpPr>
      <p:pic>
        <p:nvPicPr>
          <p:cNvPr id="544" name="Google Shape;544;p72" title="AEF 4.png"/>
          <p:cNvPicPr preferRelativeResize="0"/>
          <p:nvPr/>
        </p:nvPicPr>
        <p:blipFill>
          <a:blip r:embed="rId3">
            <a:alphaModFix amt="55000"/>
          </a:blip>
          <a:stretch>
            <a:fillRect/>
          </a:stretch>
        </p:blipFill>
        <p:spPr>
          <a:xfrm>
            <a:off x="5467351" y="-335010"/>
            <a:ext cx="5963225" cy="8013573"/>
          </a:xfrm>
          <a:prstGeom prst="rect">
            <a:avLst/>
          </a:prstGeom>
          <a:noFill/>
          <a:ln>
            <a:noFill/>
          </a:ln>
        </p:spPr>
      </p:pic>
      <p:sp>
        <p:nvSpPr>
          <p:cNvPr id="545" name="Google Shape;545;p72"/>
          <p:cNvSpPr txBox="1"/>
          <p:nvPr>
            <p:ph idx="12" type="sldNum"/>
          </p:nvPr>
        </p:nvSpPr>
        <p:spPr>
          <a:xfrm>
            <a:off x="8419574" y="4700195"/>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s"/>
              <a:t>‹#›</a:t>
            </a:fld>
            <a:endParaRPr/>
          </a:p>
        </p:txBody>
      </p:sp>
      <p:sp>
        <p:nvSpPr>
          <p:cNvPr id="546" name="Google Shape;546;p72"/>
          <p:cNvSpPr txBox="1"/>
          <p:nvPr/>
        </p:nvSpPr>
        <p:spPr>
          <a:xfrm>
            <a:off x="490675" y="1899150"/>
            <a:ext cx="5422500" cy="672600"/>
          </a:xfrm>
          <a:prstGeom prst="rect">
            <a:avLst/>
          </a:prstGeom>
          <a:noFill/>
          <a:ln>
            <a:noFill/>
          </a:ln>
        </p:spPr>
        <p:txBody>
          <a:bodyPr anchorCtr="0" anchor="ctr" bIns="0" lIns="0" spcFirstLastPara="1" rIns="0" wrap="square" tIns="0">
            <a:spAutoFit/>
          </a:bodyPr>
          <a:lstStyle/>
          <a:p>
            <a:pPr indent="0" lvl="0" marL="0" marR="0" rtl="0" algn="l">
              <a:lnSpc>
                <a:spcPct val="90000"/>
              </a:lnSpc>
              <a:spcBef>
                <a:spcPts val="0"/>
              </a:spcBef>
              <a:spcAft>
                <a:spcPts val="0"/>
              </a:spcAft>
              <a:buClr>
                <a:schemeClr val="dk1"/>
              </a:buClr>
              <a:buSzPts val="3600"/>
              <a:buFont typeface="Arial"/>
              <a:buNone/>
            </a:pPr>
            <a:r>
              <a:rPr lang="es" sz="4855">
                <a:solidFill>
                  <a:schemeClr val="lt1"/>
                </a:solidFill>
                <a:latin typeface="Raleway Black"/>
                <a:ea typeface="Raleway Black"/>
                <a:cs typeface="Raleway Black"/>
                <a:sym typeface="Raleway Black"/>
              </a:rPr>
              <a:t>Evaluación</a:t>
            </a:r>
            <a:endParaRPr sz="4855">
              <a:solidFill>
                <a:schemeClr val="lt1"/>
              </a:solidFill>
              <a:latin typeface="Raleway Black"/>
              <a:ea typeface="Raleway Black"/>
              <a:cs typeface="Raleway Black"/>
              <a:sym typeface="Raleway Black"/>
            </a:endParaRPr>
          </a:p>
        </p:txBody>
      </p:sp>
      <p:pic>
        <p:nvPicPr>
          <p:cNvPr id="547" name="Google Shape;547;p72" title="AEF_asociación_española_de_fundaciones.png"/>
          <p:cNvPicPr preferRelativeResize="0"/>
          <p:nvPr/>
        </p:nvPicPr>
        <p:blipFill>
          <a:blip r:embed="rId4">
            <a:alphaModFix/>
          </a:blip>
          <a:stretch>
            <a:fillRect/>
          </a:stretch>
        </p:blipFill>
        <p:spPr>
          <a:xfrm>
            <a:off x="7994223" y="444900"/>
            <a:ext cx="704875" cy="47939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73"/>
          <p:cNvSpPr txBox="1"/>
          <p:nvPr/>
        </p:nvSpPr>
        <p:spPr>
          <a:xfrm>
            <a:off x="454275" y="444900"/>
            <a:ext cx="8187000" cy="6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Evaluación</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Valoración del encuentro</a:t>
            </a:r>
            <a:endParaRPr sz="3000">
              <a:solidFill>
                <a:srgbClr val="2F85C7"/>
              </a:solidFill>
              <a:latin typeface="Raleway Black"/>
              <a:ea typeface="Raleway Black"/>
              <a:cs typeface="Raleway Black"/>
              <a:sym typeface="Raleway Black"/>
            </a:endParaRPr>
          </a:p>
        </p:txBody>
      </p:sp>
      <p:sp>
        <p:nvSpPr>
          <p:cNvPr id="553" name="Google Shape;553;p73"/>
          <p:cNvSpPr/>
          <p:nvPr/>
        </p:nvSpPr>
        <p:spPr>
          <a:xfrm rot="-5400000">
            <a:off x="9926775" y="395900"/>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554" name="Google Shape;554;p73"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grpSp>
        <p:nvGrpSpPr>
          <p:cNvPr id="555" name="Google Shape;555;p73"/>
          <p:cNvGrpSpPr/>
          <p:nvPr/>
        </p:nvGrpSpPr>
        <p:grpSpPr>
          <a:xfrm>
            <a:off x="450000" y="1448550"/>
            <a:ext cx="4122000" cy="2993100"/>
            <a:chOff x="450000" y="1378025"/>
            <a:chExt cx="4122000" cy="2993100"/>
          </a:xfrm>
        </p:grpSpPr>
        <p:sp>
          <p:nvSpPr>
            <p:cNvPr id="556" name="Google Shape;556;p73"/>
            <p:cNvSpPr txBox="1"/>
            <p:nvPr/>
          </p:nvSpPr>
          <p:spPr>
            <a:xfrm>
              <a:off x="450000" y="1378025"/>
              <a:ext cx="3895200" cy="1923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s" sz="1000">
                  <a:solidFill>
                    <a:srgbClr val="2F85C7"/>
                  </a:solidFill>
                  <a:latin typeface="Open Sans"/>
                  <a:ea typeface="Open Sans"/>
                  <a:cs typeface="Open Sans"/>
                  <a:sym typeface="Open Sans"/>
                </a:rPr>
                <a:t>La evaluación muestra una muy buena acogida del encuentro, tanto en la valoración general como en la percepción de las sesiones. </a:t>
              </a:r>
              <a:endParaRPr sz="1000">
                <a:solidFill>
                  <a:srgbClr val="2F85C7"/>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1000">
                <a:solidFill>
                  <a:srgbClr val="2F85C7"/>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1000">
                  <a:solidFill>
                    <a:schemeClr val="dk1"/>
                  </a:solidFill>
                  <a:latin typeface="Open Sans"/>
                  <a:ea typeface="Open Sans"/>
                  <a:cs typeface="Open Sans"/>
                  <a:sym typeface="Open Sans"/>
                </a:rPr>
                <a:t>La nota media global, </a:t>
              </a:r>
              <a:r>
                <a:rPr b="1" lang="es" sz="1000">
                  <a:solidFill>
                    <a:schemeClr val="dk1"/>
                  </a:solidFill>
                  <a:latin typeface="Open Sans"/>
                  <a:ea typeface="Open Sans"/>
                  <a:cs typeface="Open Sans"/>
                  <a:sym typeface="Open Sans"/>
                </a:rPr>
                <a:t>8,17 sobre 10,</a:t>
              </a:r>
              <a:r>
                <a:rPr lang="es" sz="1000">
                  <a:solidFill>
                    <a:schemeClr val="dk1"/>
                  </a:solidFill>
                  <a:latin typeface="Open Sans"/>
                  <a:ea typeface="Open Sans"/>
                  <a:cs typeface="Open Sans"/>
                  <a:sym typeface="Open Sans"/>
                </a:rPr>
                <a:t> confirma un alto nivel de satisfacción, con una concentración clara de respuestas en las notas más altas.</a:t>
              </a:r>
              <a:endParaRPr sz="10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1000">
                  <a:solidFill>
                    <a:schemeClr val="dk1"/>
                  </a:solidFill>
                  <a:latin typeface="Open Sans"/>
                  <a:ea typeface="Open Sans"/>
                  <a:cs typeface="Open Sans"/>
                  <a:sym typeface="Open Sans"/>
                </a:rPr>
                <a:t>Dos tercios de las respuestas (66,7%) se sitúan entre el 8 y el 10, y casi la mitad (44,4%) entre el 9 y el 10. Solo un 16,7% puntuó el encuentro con 6 o un 5, siendo esta la puntuación más baja.</a:t>
              </a:r>
              <a:endParaRPr sz="1000">
                <a:solidFill>
                  <a:schemeClr val="dk1"/>
                </a:solidFill>
                <a:latin typeface="Open Sans"/>
                <a:ea typeface="Open Sans"/>
                <a:cs typeface="Open Sans"/>
                <a:sym typeface="Open Sans"/>
              </a:endParaRPr>
            </a:p>
          </p:txBody>
        </p:sp>
        <p:cxnSp>
          <p:nvCxnSpPr>
            <p:cNvPr id="557" name="Google Shape;557;p73"/>
            <p:cNvCxnSpPr/>
            <p:nvPr/>
          </p:nvCxnSpPr>
          <p:spPr>
            <a:xfrm>
              <a:off x="4572000" y="1378025"/>
              <a:ext cx="0" cy="2993100"/>
            </a:xfrm>
            <a:prstGeom prst="straightConnector1">
              <a:avLst/>
            </a:prstGeom>
            <a:noFill/>
            <a:ln cap="flat" cmpd="sng" w="9525">
              <a:solidFill>
                <a:srgbClr val="2F85C7"/>
              </a:solidFill>
              <a:prstDash val="solid"/>
              <a:round/>
              <a:headEnd len="med" w="med" type="none"/>
              <a:tailEnd len="med" w="med" type="none"/>
            </a:ln>
          </p:spPr>
        </p:cxnSp>
      </p:grpSp>
      <p:pic>
        <p:nvPicPr>
          <p:cNvPr id="558" name="Google Shape;558;p73" title="AEF_Infinito Delecias_087.jpg"/>
          <p:cNvPicPr preferRelativeResize="0"/>
          <p:nvPr/>
        </p:nvPicPr>
        <p:blipFill rotWithShape="1">
          <a:blip r:embed="rId4">
            <a:alphaModFix/>
          </a:blip>
          <a:srcRect b="9904" l="0" r="0" t="1270"/>
          <a:stretch/>
        </p:blipFill>
        <p:spPr>
          <a:xfrm>
            <a:off x="4794450" y="1434900"/>
            <a:ext cx="3904650" cy="302994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74"/>
          <p:cNvSpPr txBox="1"/>
          <p:nvPr/>
        </p:nvSpPr>
        <p:spPr>
          <a:xfrm>
            <a:off x="454275" y="444900"/>
            <a:ext cx="8187000" cy="6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Evaluación</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Valoración de las sesiones</a:t>
            </a:r>
            <a:endParaRPr sz="3000">
              <a:solidFill>
                <a:srgbClr val="2F85C7"/>
              </a:solidFill>
              <a:latin typeface="Raleway Black"/>
              <a:ea typeface="Raleway Black"/>
              <a:cs typeface="Raleway Black"/>
              <a:sym typeface="Raleway Black"/>
            </a:endParaRPr>
          </a:p>
        </p:txBody>
      </p:sp>
      <p:sp>
        <p:nvSpPr>
          <p:cNvPr id="564" name="Google Shape;564;p74"/>
          <p:cNvSpPr/>
          <p:nvPr/>
        </p:nvSpPr>
        <p:spPr>
          <a:xfrm rot="-5400000">
            <a:off x="9926775" y="395900"/>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565" name="Google Shape;565;p74"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grpSp>
        <p:nvGrpSpPr>
          <p:cNvPr id="566" name="Google Shape;566;p74"/>
          <p:cNvGrpSpPr/>
          <p:nvPr/>
        </p:nvGrpSpPr>
        <p:grpSpPr>
          <a:xfrm>
            <a:off x="3413353" y="1437188"/>
            <a:ext cx="4931998" cy="3052658"/>
            <a:chOff x="2137702" y="1551174"/>
            <a:chExt cx="4586199" cy="2838625"/>
          </a:xfrm>
        </p:grpSpPr>
        <p:pic>
          <p:nvPicPr>
            <p:cNvPr id="567" name="Google Shape;567;p74" title="Gráfico"/>
            <p:cNvPicPr preferRelativeResize="0"/>
            <p:nvPr/>
          </p:nvPicPr>
          <p:blipFill>
            <a:blip r:embed="rId4">
              <a:alphaModFix/>
            </a:blip>
            <a:stretch>
              <a:fillRect/>
            </a:stretch>
          </p:blipFill>
          <p:spPr>
            <a:xfrm>
              <a:off x="2137702" y="1551174"/>
              <a:ext cx="4586199" cy="2838625"/>
            </a:xfrm>
            <a:prstGeom prst="rect">
              <a:avLst/>
            </a:prstGeom>
            <a:noFill/>
            <a:ln>
              <a:noFill/>
            </a:ln>
          </p:spPr>
        </p:pic>
        <p:sp>
          <p:nvSpPr>
            <p:cNvPr id="568" name="Google Shape;568;p74"/>
            <p:cNvSpPr/>
            <p:nvPr/>
          </p:nvSpPr>
          <p:spPr>
            <a:xfrm>
              <a:off x="3729059" y="1706808"/>
              <a:ext cx="64800" cy="64800"/>
            </a:xfrm>
            <a:prstGeom prst="rect">
              <a:avLst/>
            </a:prstGeom>
            <a:solidFill>
              <a:srgbClr val="2F85C7"/>
            </a:solidFill>
            <a:ln>
              <a:noFill/>
            </a:ln>
          </p:spPr>
          <p:txBody>
            <a:bodyPr anchorCtr="0" anchor="ctr" bIns="98325" lIns="98325" spcFirstLastPara="1" rIns="98325" wrap="square" tIns="98325">
              <a:noAutofit/>
            </a:bodyPr>
            <a:lstStyle/>
            <a:p>
              <a:pPr indent="0" lvl="0" marL="0" rtl="0" algn="ctr">
                <a:spcBef>
                  <a:spcPts val="0"/>
                </a:spcBef>
                <a:spcAft>
                  <a:spcPts val="0"/>
                </a:spcAft>
                <a:buNone/>
              </a:pPr>
              <a:r>
                <a:t/>
              </a:r>
              <a:endParaRPr sz="1506"/>
            </a:p>
          </p:txBody>
        </p:sp>
        <p:sp>
          <p:nvSpPr>
            <p:cNvPr id="569" name="Google Shape;569;p74"/>
            <p:cNvSpPr/>
            <p:nvPr/>
          </p:nvSpPr>
          <p:spPr>
            <a:xfrm>
              <a:off x="4188710" y="1706808"/>
              <a:ext cx="64800" cy="64800"/>
            </a:xfrm>
            <a:prstGeom prst="rect">
              <a:avLst/>
            </a:prstGeom>
            <a:solidFill>
              <a:srgbClr val="90BFE3"/>
            </a:solidFill>
            <a:ln>
              <a:noFill/>
            </a:ln>
          </p:spPr>
          <p:txBody>
            <a:bodyPr anchorCtr="0" anchor="ctr" bIns="98325" lIns="98325" spcFirstLastPara="1" rIns="98325" wrap="square" tIns="98325">
              <a:noAutofit/>
            </a:bodyPr>
            <a:lstStyle/>
            <a:p>
              <a:pPr indent="0" lvl="0" marL="0" rtl="0" algn="ctr">
                <a:spcBef>
                  <a:spcPts val="0"/>
                </a:spcBef>
                <a:spcAft>
                  <a:spcPts val="0"/>
                </a:spcAft>
                <a:buNone/>
              </a:pPr>
              <a:r>
                <a:t/>
              </a:r>
              <a:endParaRPr sz="1506"/>
            </a:p>
          </p:txBody>
        </p:sp>
        <p:sp>
          <p:nvSpPr>
            <p:cNvPr id="570" name="Google Shape;570;p74"/>
            <p:cNvSpPr/>
            <p:nvPr/>
          </p:nvSpPr>
          <p:spPr>
            <a:xfrm>
              <a:off x="4723129" y="1706808"/>
              <a:ext cx="64800" cy="64800"/>
            </a:xfrm>
            <a:prstGeom prst="rect">
              <a:avLst/>
            </a:prstGeom>
            <a:solidFill>
              <a:srgbClr val="DDF0FF"/>
            </a:solidFill>
            <a:ln>
              <a:noFill/>
            </a:ln>
          </p:spPr>
          <p:txBody>
            <a:bodyPr anchorCtr="0" anchor="ctr" bIns="98325" lIns="98325" spcFirstLastPara="1" rIns="98325" wrap="square" tIns="98325">
              <a:noAutofit/>
            </a:bodyPr>
            <a:lstStyle/>
            <a:p>
              <a:pPr indent="0" lvl="0" marL="0" rtl="0" algn="ctr">
                <a:spcBef>
                  <a:spcPts val="0"/>
                </a:spcBef>
                <a:spcAft>
                  <a:spcPts val="0"/>
                </a:spcAft>
                <a:buNone/>
              </a:pPr>
              <a:r>
                <a:t/>
              </a:r>
              <a:endParaRPr sz="1506"/>
            </a:p>
          </p:txBody>
        </p:sp>
      </p:grpSp>
      <p:sp>
        <p:nvSpPr>
          <p:cNvPr id="571" name="Google Shape;571;p74"/>
          <p:cNvSpPr txBox="1"/>
          <p:nvPr/>
        </p:nvSpPr>
        <p:spPr>
          <a:xfrm>
            <a:off x="450000" y="1448550"/>
            <a:ext cx="2577600" cy="24552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s" sz="1000">
                <a:solidFill>
                  <a:schemeClr val="dk1"/>
                </a:solidFill>
                <a:latin typeface="Open Sans"/>
                <a:ea typeface="Open Sans"/>
                <a:cs typeface="Open Sans"/>
                <a:sym typeface="Open Sans"/>
              </a:rPr>
              <a:t>Las sesiones fueron valoradas mayoritariamente como de utilidad alta o media. Destaca especialmente “</a:t>
            </a:r>
            <a:r>
              <a:rPr b="1" lang="es" sz="1000">
                <a:solidFill>
                  <a:schemeClr val="dk1"/>
                </a:solidFill>
                <a:latin typeface="Open Sans"/>
                <a:ea typeface="Open Sans"/>
                <a:cs typeface="Open Sans"/>
                <a:sym typeface="Open Sans"/>
              </a:rPr>
              <a:t>Cocinando el cambio”</a:t>
            </a:r>
            <a:r>
              <a:rPr lang="es" sz="1000">
                <a:solidFill>
                  <a:schemeClr val="dk1"/>
                </a:solidFill>
                <a:latin typeface="Open Sans"/>
                <a:ea typeface="Open Sans"/>
                <a:cs typeface="Open Sans"/>
                <a:sym typeface="Open Sans"/>
              </a:rPr>
              <a:t>, con el porcentaje más alto de valoraciones altas —64,7%—, seguida de “Fortalecer organizaciones: ECF y Porticus”, con 58,8% de valoraciones altas. </a:t>
            </a:r>
            <a:endParaRPr sz="10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1000">
                <a:solidFill>
                  <a:schemeClr val="dk1"/>
                </a:solidFill>
                <a:latin typeface="Open Sans"/>
                <a:ea typeface="Open Sans"/>
                <a:cs typeface="Open Sans"/>
                <a:sym typeface="Open Sans"/>
              </a:rPr>
              <a:t>El Taller de Filantropía hacia el cambio sistémico también obtiene una valoración positiva, aunque más repartida entre alto y medio, lo que puede indicar interés en seguir profundizando en este enfoque en próximos espacios.</a:t>
            </a:r>
            <a:endParaRPr sz="1000">
              <a:solidFill>
                <a:schemeClr val="dk1"/>
              </a:solidFill>
              <a:latin typeface="Open Sans"/>
              <a:ea typeface="Open Sans"/>
              <a:cs typeface="Open Sans"/>
              <a:sym typeface="Open Sans"/>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75"/>
          <p:cNvSpPr txBox="1"/>
          <p:nvPr/>
        </p:nvSpPr>
        <p:spPr>
          <a:xfrm>
            <a:off x="454275" y="444900"/>
            <a:ext cx="8187000" cy="6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Evaluación</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Valoraciones de los participantes</a:t>
            </a:r>
            <a:endParaRPr sz="3000">
              <a:solidFill>
                <a:srgbClr val="2F85C7"/>
              </a:solidFill>
              <a:latin typeface="Raleway Black"/>
              <a:ea typeface="Raleway Black"/>
              <a:cs typeface="Raleway Black"/>
              <a:sym typeface="Raleway Black"/>
            </a:endParaRPr>
          </a:p>
        </p:txBody>
      </p:sp>
      <p:sp>
        <p:nvSpPr>
          <p:cNvPr id="577" name="Google Shape;577;p75"/>
          <p:cNvSpPr/>
          <p:nvPr/>
        </p:nvSpPr>
        <p:spPr>
          <a:xfrm rot="-5400000">
            <a:off x="9926775" y="395900"/>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578" name="Google Shape;578;p75"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grpSp>
        <p:nvGrpSpPr>
          <p:cNvPr id="579" name="Google Shape;579;p75"/>
          <p:cNvGrpSpPr/>
          <p:nvPr/>
        </p:nvGrpSpPr>
        <p:grpSpPr>
          <a:xfrm>
            <a:off x="450000" y="1448550"/>
            <a:ext cx="8239650" cy="2993100"/>
            <a:chOff x="450000" y="1378025"/>
            <a:chExt cx="8239650" cy="2993100"/>
          </a:xfrm>
        </p:grpSpPr>
        <p:sp>
          <p:nvSpPr>
            <p:cNvPr id="580" name="Google Shape;580;p75"/>
            <p:cNvSpPr txBox="1"/>
            <p:nvPr/>
          </p:nvSpPr>
          <p:spPr>
            <a:xfrm>
              <a:off x="450000" y="1378025"/>
              <a:ext cx="3895200" cy="26322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s" sz="1000">
                  <a:solidFill>
                    <a:srgbClr val="2F85C7"/>
                  </a:solidFill>
                  <a:latin typeface="Open Sans"/>
                  <a:ea typeface="Open Sans"/>
                  <a:cs typeface="Open Sans"/>
                  <a:sym typeface="Open Sans"/>
                </a:rPr>
                <a:t>Las respuestas cualitativas muestran que el encuentro ha sido especialmente valorado como un espacio de </a:t>
              </a:r>
              <a:r>
                <a:rPr b="1" lang="es" sz="1000">
                  <a:solidFill>
                    <a:srgbClr val="2F85C7"/>
                  </a:solidFill>
                  <a:latin typeface="Open Sans"/>
                  <a:ea typeface="Open Sans"/>
                  <a:cs typeface="Open Sans"/>
                  <a:sym typeface="Open Sans"/>
                </a:rPr>
                <a:t>aprendizaje entre pares, conexión y reflexión compartida</a:t>
              </a:r>
              <a:r>
                <a:rPr lang="es" sz="1000">
                  <a:solidFill>
                    <a:srgbClr val="2F85C7"/>
                  </a:solidFill>
                  <a:latin typeface="Open Sans"/>
                  <a:ea typeface="Open Sans"/>
                  <a:cs typeface="Open Sans"/>
                  <a:sym typeface="Open Sans"/>
                </a:rPr>
                <a:t>. </a:t>
              </a:r>
              <a:endParaRPr sz="1000">
                <a:solidFill>
                  <a:srgbClr val="2F85C7"/>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1000">
                  <a:solidFill>
                    <a:schemeClr val="dk1"/>
                  </a:solidFill>
                  <a:latin typeface="Open Sans"/>
                  <a:ea typeface="Open Sans"/>
                  <a:cs typeface="Open Sans"/>
                  <a:sym typeface="Open Sans"/>
                </a:rPr>
                <a:t>Las personas participantes destacan la utilidad de conocer experiencias de otras fundaciones, compartir enfoques y reforzar una mirada más colaborativa y sistémica de la filantropía. Entre los principales aprendizajes aparecen la importancia de la confianza, la simplificación, la flexibilidad, el acompañamiento a largo plazo y la necesidad de pensar las fundaciones donantes como parte de un ecosistema más amplio. </a:t>
              </a:r>
              <a:endParaRPr sz="10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1000">
                  <a:solidFill>
                    <a:schemeClr val="dk1"/>
                  </a:solidFill>
                  <a:latin typeface="Open Sans"/>
                  <a:ea typeface="Open Sans"/>
                  <a:cs typeface="Open Sans"/>
                  <a:sym typeface="Open Sans"/>
                </a:rPr>
                <a:t>De cara a próximas ediciones, se propone profundizar en indicadores de cambio sistémico, incorporar más casos prácticos y reservar más tiempo para el intercambio entre fundaciones.</a:t>
              </a:r>
              <a:endParaRPr sz="1000">
                <a:solidFill>
                  <a:schemeClr val="dk1"/>
                </a:solidFill>
                <a:latin typeface="Open Sans"/>
                <a:ea typeface="Open Sans"/>
                <a:cs typeface="Open Sans"/>
                <a:sym typeface="Open Sans"/>
              </a:endParaRPr>
            </a:p>
          </p:txBody>
        </p:sp>
        <p:sp>
          <p:nvSpPr>
            <p:cNvPr id="581" name="Google Shape;581;p75"/>
            <p:cNvSpPr txBox="1"/>
            <p:nvPr/>
          </p:nvSpPr>
          <p:spPr>
            <a:xfrm>
              <a:off x="4794450" y="1378025"/>
              <a:ext cx="3895200" cy="17289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b="1" lang="es" sz="900">
                  <a:solidFill>
                    <a:srgbClr val="2F85C7"/>
                  </a:solidFill>
                  <a:highlight>
                    <a:srgbClr val="FFFFFF"/>
                  </a:highlight>
                  <a:latin typeface="Open Sans"/>
                  <a:ea typeface="Open Sans"/>
                  <a:cs typeface="Open Sans"/>
                  <a:sym typeface="Open Sans"/>
                </a:rPr>
                <a:t>Sobre el valor del encuentro</a:t>
              </a:r>
              <a:endParaRPr b="1" sz="900">
                <a:solidFill>
                  <a:srgbClr val="2F85C7"/>
                </a:solidFill>
                <a:highlight>
                  <a:srgbClr val="FFFFFF"/>
                </a:highlight>
                <a:latin typeface="Open Sans"/>
                <a:ea typeface="Open Sans"/>
                <a:cs typeface="Open Sans"/>
                <a:sym typeface="Open Sans"/>
              </a:endParaRPr>
            </a:p>
            <a:p>
              <a:pPr indent="0" lvl="0" marL="0" rtl="0" algn="l">
                <a:lnSpc>
                  <a:spcPct val="115833"/>
                </a:lnSpc>
                <a:spcBef>
                  <a:spcPts val="0"/>
                </a:spcBef>
                <a:spcAft>
                  <a:spcPts val="0"/>
                </a:spcAft>
                <a:buNone/>
              </a:pPr>
              <a:r>
                <a:rPr b="1" i="1" lang="es" sz="900">
                  <a:solidFill>
                    <a:schemeClr val="dk1"/>
                  </a:solidFill>
                  <a:highlight>
                    <a:srgbClr val="FFFFFF"/>
                  </a:highlight>
                  <a:latin typeface="Open Sans"/>
                  <a:ea typeface="Open Sans"/>
                  <a:cs typeface="Open Sans"/>
                  <a:sym typeface="Open Sans"/>
                </a:rPr>
                <a:t>“Lo más valioso ha sido poder compartir con otras fundaciones y aprender en equipo” </a:t>
              </a:r>
              <a:endParaRPr b="1" i="1" sz="900">
                <a:solidFill>
                  <a:schemeClr val="dk1"/>
                </a:solidFill>
                <a:highlight>
                  <a:srgbClr val="FFFFFF"/>
                </a:highlight>
                <a:latin typeface="Open Sans"/>
                <a:ea typeface="Open Sans"/>
                <a:cs typeface="Open Sans"/>
                <a:sym typeface="Open Sans"/>
              </a:endParaRPr>
            </a:p>
            <a:p>
              <a:pPr indent="0" lvl="0" marL="0" rtl="0" algn="l">
                <a:lnSpc>
                  <a:spcPct val="115833"/>
                </a:lnSpc>
                <a:spcBef>
                  <a:spcPts val="800"/>
                </a:spcBef>
                <a:spcAft>
                  <a:spcPts val="0"/>
                </a:spcAft>
                <a:buNone/>
              </a:pPr>
              <a:r>
                <a:rPr b="1" i="1" lang="es" sz="900">
                  <a:solidFill>
                    <a:schemeClr val="dk1"/>
                  </a:solidFill>
                  <a:highlight>
                    <a:srgbClr val="FFFFFF"/>
                  </a:highlight>
                  <a:latin typeface="Open Sans"/>
                  <a:ea typeface="Open Sans"/>
                  <a:cs typeface="Open Sans"/>
                  <a:sym typeface="Open Sans"/>
                </a:rPr>
                <a:t>“El espacio de intercambio con pares ha sido uno de los aspectos más valiosos del encuentro” </a:t>
              </a:r>
              <a:endParaRPr b="1" i="1" sz="900">
                <a:solidFill>
                  <a:schemeClr val="dk1"/>
                </a:solidFill>
                <a:highlight>
                  <a:srgbClr val="FFFFFF"/>
                </a:highlight>
                <a:latin typeface="Open Sans"/>
                <a:ea typeface="Open Sans"/>
                <a:cs typeface="Open Sans"/>
                <a:sym typeface="Open Sans"/>
              </a:endParaRPr>
            </a:p>
            <a:p>
              <a:pPr indent="0" lvl="0" marL="0" rtl="0" algn="l">
                <a:lnSpc>
                  <a:spcPct val="115833"/>
                </a:lnSpc>
                <a:spcBef>
                  <a:spcPts val="800"/>
                </a:spcBef>
                <a:spcAft>
                  <a:spcPts val="0"/>
                </a:spcAft>
                <a:buNone/>
              </a:pPr>
              <a:r>
                <a:rPr b="1" i="1" lang="es" sz="900">
                  <a:solidFill>
                    <a:schemeClr val="dk1"/>
                  </a:solidFill>
                  <a:highlight>
                    <a:srgbClr val="FFFFFF"/>
                  </a:highlight>
                  <a:latin typeface="Open Sans"/>
                  <a:ea typeface="Open Sans"/>
                  <a:cs typeface="Open Sans"/>
                  <a:sym typeface="Open Sans"/>
                </a:rPr>
                <a:t>“Conocer a otras personas con intereses similares y aprender de ellas ha sido muy enriquecedor”</a:t>
              </a:r>
              <a:endParaRPr b="1" i="1" sz="900">
                <a:solidFill>
                  <a:schemeClr val="dk1"/>
                </a:solidFill>
                <a:highlight>
                  <a:srgbClr val="FFFFFF"/>
                </a:highlight>
                <a:latin typeface="Open Sans"/>
                <a:ea typeface="Open Sans"/>
                <a:cs typeface="Open Sans"/>
                <a:sym typeface="Open Sans"/>
              </a:endParaRPr>
            </a:p>
            <a:p>
              <a:pPr indent="0" lvl="0" marL="0" rtl="0" algn="l">
                <a:lnSpc>
                  <a:spcPct val="115833"/>
                </a:lnSpc>
                <a:spcBef>
                  <a:spcPts val="800"/>
                </a:spcBef>
                <a:spcAft>
                  <a:spcPts val="800"/>
                </a:spcAft>
                <a:buNone/>
              </a:pPr>
              <a:r>
                <a:rPr b="1" i="1" lang="es" sz="900">
                  <a:solidFill>
                    <a:schemeClr val="dk1"/>
                  </a:solidFill>
                  <a:highlight>
                    <a:srgbClr val="FFFFFF"/>
                  </a:highlight>
                  <a:latin typeface="Open Sans"/>
                  <a:ea typeface="Open Sans"/>
                  <a:cs typeface="Open Sans"/>
                  <a:sym typeface="Open Sans"/>
                </a:rPr>
                <a:t>“El reencuentro de personas que trabajan en fundaciones donantes ha sido especialmente valioso”</a:t>
              </a:r>
              <a:endParaRPr b="1" i="1" sz="900">
                <a:solidFill>
                  <a:schemeClr val="dk1"/>
                </a:solidFill>
                <a:highlight>
                  <a:srgbClr val="FFFFFF"/>
                </a:highlight>
                <a:latin typeface="Open Sans"/>
                <a:ea typeface="Open Sans"/>
                <a:cs typeface="Open Sans"/>
                <a:sym typeface="Open Sans"/>
              </a:endParaRPr>
            </a:p>
          </p:txBody>
        </p:sp>
        <p:cxnSp>
          <p:nvCxnSpPr>
            <p:cNvPr id="582" name="Google Shape;582;p75"/>
            <p:cNvCxnSpPr/>
            <p:nvPr/>
          </p:nvCxnSpPr>
          <p:spPr>
            <a:xfrm>
              <a:off x="4572000" y="1378025"/>
              <a:ext cx="0" cy="2993100"/>
            </a:xfrm>
            <a:prstGeom prst="straightConnector1">
              <a:avLst/>
            </a:prstGeom>
            <a:noFill/>
            <a:ln cap="flat" cmpd="sng" w="9525">
              <a:solidFill>
                <a:srgbClr val="2F85C7"/>
              </a:solidFill>
              <a:prstDash val="solid"/>
              <a:round/>
              <a:headEnd len="med" w="med" type="none"/>
              <a:tailEnd len="med" w="med" type="none"/>
            </a:ln>
          </p:spPr>
        </p:cxn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40"/>
          <p:cNvSpPr txBox="1"/>
          <p:nvPr/>
        </p:nvSpPr>
        <p:spPr>
          <a:xfrm>
            <a:off x="454200" y="444900"/>
            <a:ext cx="8244900" cy="6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b="0" i="0" lang="es" sz="1000" u="none" cap="none" strike="noStrike">
                <a:solidFill>
                  <a:srgbClr val="2F85C7"/>
                </a:solidFill>
                <a:latin typeface="Raleway Black"/>
                <a:ea typeface="Raleway Black"/>
                <a:cs typeface="Raleway Black"/>
                <a:sym typeface="Raleway Black"/>
              </a:rPr>
              <a:t>V Encuentro de Fundaciones Donantes </a:t>
            </a:r>
            <a:endParaRPr b="0" i="0" sz="1000" u="none" cap="none" strike="noStrike">
              <a:solidFill>
                <a:srgbClr val="2F85C7"/>
              </a:solidFill>
              <a:latin typeface="Raleway Black"/>
              <a:ea typeface="Raleway Black"/>
              <a:cs typeface="Raleway Black"/>
              <a:sym typeface="Raleway Black"/>
            </a:endParaRPr>
          </a:p>
          <a:p>
            <a:pPr indent="0" lvl="0" marL="0" rtl="0" algn="l">
              <a:lnSpc>
                <a:spcPct val="115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Sobre los ponentes</a:t>
            </a:r>
            <a:endParaRPr sz="3000">
              <a:solidFill>
                <a:srgbClr val="2F85C7"/>
              </a:solidFill>
              <a:latin typeface="Raleway Black"/>
              <a:ea typeface="Raleway Black"/>
              <a:cs typeface="Raleway Black"/>
              <a:sym typeface="Raleway Black"/>
            </a:endParaRPr>
          </a:p>
        </p:txBody>
      </p:sp>
      <p:pic>
        <p:nvPicPr>
          <p:cNvPr id="169" name="Google Shape;169;p40"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cxnSp>
        <p:nvCxnSpPr>
          <p:cNvPr id="170" name="Google Shape;170;p40"/>
          <p:cNvCxnSpPr/>
          <p:nvPr/>
        </p:nvCxnSpPr>
        <p:spPr>
          <a:xfrm>
            <a:off x="455750" y="1823704"/>
            <a:ext cx="8241600" cy="0"/>
          </a:xfrm>
          <a:prstGeom prst="straightConnector1">
            <a:avLst/>
          </a:prstGeom>
          <a:noFill/>
          <a:ln cap="flat" cmpd="sng" w="9525">
            <a:solidFill>
              <a:srgbClr val="2F85C7"/>
            </a:solidFill>
            <a:prstDash val="solid"/>
            <a:round/>
            <a:headEnd len="med" w="med" type="none"/>
            <a:tailEnd len="med" w="med" type="none"/>
          </a:ln>
        </p:spPr>
      </p:cxnSp>
      <p:cxnSp>
        <p:nvCxnSpPr>
          <p:cNvPr id="171" name="Google Shape;171;p40"/>
          <p:cNvCxnSpPr/>
          <p:nvPr/>
        </p:nvCxnSpPr>
        <p:spPr>
          <a:xfrm>
            <a:off x="455750" y="2555372"/>
            <a:ext cx="8241600" cy="0"/>
          </a:xfrm>
          <a:prstGeom prst="straightConnector1">
            <a:avLst/>
          </a:prstGeom>
          <a:noFill/>
          <a:ln cap="flat" cmpd="sng" w="9525">
            <a:solidFill>
              <a:srgbClr val="2F85C7"/>
            </a:solidFill>
            <a:prstDash val="solid"/>
            <a:round/>
            <a:headEnd len="med" w="med" type="none"/>
            <a:tailEnd len="med" w="med" type="none"/>
          </a:ln>
        </p:spPr>
      </p:cxnSp>
      <p:cxnSp>
        <p:nvCxnSpPr>
          <p:cNvPr id="172" name="Google Shape;172;p40"/>
          <p:cNvCxnSpPr/>
          <p:nvPr/>
        </p:nvCxnSpPr>
        <p:spPr>
          <a:xfrm>
            <a:off x="455750" y="3287323"/>
            <a:ext cx="8241600" cy="0"/>
          </a:xfrm>
          <a:prstGeom prst="straightConnector1">
            <a:avLst/>
          </a:prstGeom>
          <a:noFill/>
          <a:ln cap="flat" cmpd="sng" w="9525">
            <a:solidFill>
              <a:srgbClr val="2F85C7"/>
            </a:solidFill>
            <a:prstDash val="solid"/>
            <a:round/>
            <a:headEnd len="med" w="med" type="none"/>
            <a:tailEnd len="med" w="med" type="none"/>
          </a:ln>
        </p:spPr>
      </p:cxnSp>
      <p:cxnSp>
        <p:nvCxnSpPr>
          <p:cNvPr id="173" name="Google Shape;173;p40"/>
          <p:cNvCxnSpPr/>
          <p:nvPr/>
        </p:nvCxnSpPr>
        <p:spPr>
          <a:xfrm>
            <a:off x="455750" y="4017792"/>
            <a:ext cx="8241600" cy="0"/>
          </a:xfrm>
          <a:prstGeom prst="straightConnector1">
            <a:avLst/>
          </a:prstGeom>
          <a:noFill/>
          <a:ln cap="flat" cmpd="sng" w="9525">
            <a:solidFill>
              <a:srgbClr val="2F85C7"/>
            </a:solidFill>
            <a:prstDash val="solid"/>
            <a:round/>
            <a:headEnd len="med" w="med" type="none"/>
            <a:tailEnd len="med" w="med" type="none"/>
          </a:ln>
        </p:spPr>
      </p:cxnSp>
      <p:grpSp>
        <p:nvGrpSpPr>
          <p:cNvPr id="174" name="Google Shape;174;p40"/>
          <p:cNvGrpSpPr/>
          <p:nvPr/>
        </p:nvGrpSpPr>
        <p:grpSpPr>
          <a:xfrm>
            <a:off x="455750" y="1177070"/>
            <a:ext cx="8241575" cy="561600"/>
            <a:chOff x="455750" y="1177070"/>
            <a:chExt cx="8241575" cy="561600"/>
          </a:xfrm>
        </p:grpSpPr>
        <p:sp>
          <p:nvSpPr>
            <p:cNvPr id="175" name="Google Shape;175;p40"/>
            <p:cNvSpPr txBox="1"/>
            <p:nvPr/>
          </p:nvSpPr>
          <p:spPr>
            <a:xfrm>
              <a:off x="1212450" y="1216070"/>
              <a:ext cx="2333400" cy="483600"/>
            </a:xfrm>
            <a:prstGeom prst="rect">
              <a:avLst/>
            </a:prstGeom>
            <a:noFill/>
            <a:ln>
              <a:noFill/>
            </a:ln>
          </p:spPr>
          <p:txBody>
            <a:bodyPr anchorCtr="0" anchor="t" bIns="26025" lIns="26025" spcFirstLastPara="1" rIns="26025" wrap="square" tIns="26025">
              <a:spAutoFit/>
            </a:bodyPr>
            <a:lstStyle/>
            <a:p>
              <a:pPr indent="0" lvl="0" marL="0" rtl="0" algn="l">
                <a:lnSpc>
                  <a:spcPct val="100000"/>
                </a:lnSpc>
                <a:spcBef>
                  <a:spcPts val="0"/>
                </a:spcBef>
                <a:spcAft>
                  <a:spcPts val="0"/>
                </a:spcAft>
                <a:buNone/>
              </a:pPr>
              <a:r>
                <a:rPr lang="es" sz="1000">
                  <a:solidFill>
                    <a:srgbClr val="2F85C7"/>
                  </a:solidFill>
                  <a:latin typeface="Raleway Black"/>
                  <a:ea typeface="Raleway Black"/>
                  <a:cs typeface="Raleway Black"/>
                  <a:sym typeface="Raleway Black"/>
                </a:rPr>
                <a:t>Pilar García Ceballos-Zúñiga</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None/>
              </a:pPr>
              <a:r>
                <a:rPr lang="es" sz="900">
                  <a:solidFill>
                    <a:srgbClr val="2F85C7"/>
                  </a:solidFill>
                  <a:highlight>
                    <a:srgbClr val="FFFFFF"/>
                  </a:highlight>
                  <a:latin typeface="Open Sans"/>
                  <a:ea typeface="Open Sans"/>
                  <a:cs typeface="Open Sans"/>
                  <a:sym typeface="Open Sans"/>
                </a:rPr>
                <a:t>Presidenta de la Asociación Española</a:t>
              </a:r>
              <a:br>
                <a:rPr lang="es" sz="900">
                  <a:solidFill>
                    <a:srgbClr val="2F85C7"/>
                  </a:solidFill>
                  <a:highlight>
                    <a:srgbClr val="FFFFFF"/>
                  </a:highlight>
                  <a:latin typeface="Open Sans"/>
                  <a:ea typeface="Open Sans"/>
                  <a:cs typeface="Open Sans"/>
                  <a:sym typeface="Open Sans"/>
                </a:rPr>
              </a:br>
              <a:r>
                <a:rPr lang="es" sz="900">
                  <a:solidFill>
                    <a:srgbClr val="2F85C7"/>
                  </a:solidFill>
                  <a:highlight>
                    <a:srgbClr val="FFFFFF"/>
                  </a:highlight>
                  <a:latin typeface="Open Sans"/>
                  <a:ea typeface="Open Sans"/>
                  <a:cs typeface="Open Sans"/>
                  <a:sym typeface="Open Sans"/>
                </a:rPr>
                <a:t>de Fundaciones (AEF)</a:t>
              </a:r>
              <a:endParaRPr sz="900">
                <a:solidFill>
                  <a:srgbClr val="2F85C7"/>
                </a:solidFill>
                <a:highlight>
                  <a:srgbClr val="FFFFFF"/>
                </a:highlight>
                <a:latin typeface="Open Sans"/>
                <a:ea typeface="Open Sans"/>
                <a:cs typeface="Open Sans"/>
                <a:sym typeface="Open Sans"/>
              </a:endParaRPr>
            </a:p>
          </p:txBody>
        </p:sp>
        <p:sp>
          <p:nvSpPr>
            <p:cNvPr id="176" name="Google Shape;176;p40"/>
            <p:cNvSpPr txBox="1"/>
            <p:nvPr/>
          </p:nvSpPr>
          <p:spPr>
            <a:xfrm>
              <a:off x="3624325" y="1223720"/>
              <a:ext cx="5073000" cy="468300"/>
            </a:xfrm>
            <a:prstGeom prst="rect">
              <a:avLst/>
            </a:prstGeom>
            <a:noFill/>
            <a:ln>
              <a:noFill/>
            </a:ln>
          </p:spPr>
          <p:txBody>
            <a:bodyPr anchorCtr="0" anchor="t" bIns="26025" lIns="26025" spcFirstLastPara="1" rIns="26025" wrap="square" tIns="26025">
              <a:spAutoFit/>
            </a:bodyPr>
            <a:lstStyle/>
            <a:p>
              <a:pPr indent="0" lvl="0" marL="0" rtl="0" algn="l">
                <a:lnSpc>
                  <a:spcPct val="100000"/>
                </a:lnSpc>
                <a:spcBef>
                  <a:spcPts val="0"/>
                </a:spcBef>
                <a:spcAft>
                  <a:spcPts val="0"/>
                </a:spcAft>
                <a:buNone/>
              </a:pPr>
              <a:r>
                <a:rPr lang="es" sz="900">
                  <a:solidFill>
                    <a:srgbClr val="303030"/>
                  </a:solidFill>
                  <a:highlight>
                    <a:srgbClr val="FFFFFF"/>
                  </a:highlight>
                  <a:latin typeface="Open Sans"/>
                  <a:ea typeface="Open Sans"/>
                  <a:cs typeface="Open Sans"/>
                  <a:sym typeface="Open Sans"/>
                </a:rPr>
                <a:t>Presidenta de la AEF y de la Fundación Caja Extremadura. Lidera el impulso de la filantropía estratégica en España, promoviendo modelos de colaboración para maximizar el impacto sistémico del sector</a:t>
              </a:r>
              <a:endParaRPr sz="900">
                <a:solidFill>
                  <a:srgbClr val="0E73BA"/>
                </a:solidFill>
                <a:latin typeface="Open Sans ExtraBold"/>
                <a:ea typeface="Open Sans ExtraBold"/>
                <a:cs typeface="Open Sans ExtraBold"/>
                <a:sym typeface="Open Sans ExtraBold"/>
              </a:endParaRPr>
            </a:p>
          </p:txBody>
        </p:sp>
        <p:pic>
          <p:nvPicPr>
            <p:cNvPr id="177" name="Google Shape;177;p40" title="Pilar Garcia Ceballos.jpeg"/>
            <p:cNvPicPr preferRelativeResize="0"/>
            <p:nvPr/>
          </p:nvPicPr>
          <p:blipFill rotWithShape="1">
            <a:blip r:embed="rId4">
              <a:alphaModFix/>
            </a:blip>
            <a:srcRect b="0" l="0" r="0" t="0"/>
            <a:stretch/>
          </p:blipFill>
          <p:spPr>
            <a:xfrm>
              <a:off x="455750" y="1177070"/>
              <a:ext cx="561600" cy="561600"/>
            </a:xfrm>
            <a:prstGeom prst="ellipse">
              <a:avLst/>
            </a:prstGeom>
            <a:noFill/>
            <a:ln>
              <a:noFill/>
            </a:ln>
          </p:spPr>
        </p:pic>
      </p:grpSp>
      <p:grpSp>
        <p:nvGrpSpPr>
          <p:cNvPr id="178" name="Google Shape;178;p40"/>
          <p:cNvGrpSpPr/>
          <p:nvPr/>
        </p:nvGrpSpPr>
        <p:grpSpPr>
          <a:xfrm>
            <a:off x="455750" y="1908738"/>
            <a:ext cx="8241575" cy="561600"/>
            <a:chOff x="455750" y="1918050"/>
            <a:chExt cx="8241575" cy="561600"/>
          </a:xfrm>
        </p:grpSpPr>
        <p:sp>
          <p:nvSpPr>
            <p:cNvPr id="179" name="Google Shape;179;p40"/>
            <p:cNvSpPr txBox="1"/>
            <p:nvPr/>
          </p:nvSpPr>
          <p:spPr>
            <a:xfrm>
              <a:off x="1212450" y="2026354"/>
              <a:ext cx="2333400" cy="3450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Clr>
                  <a:schemeClr val="dk1"/>
                </a:buClr>
                <a:buSzPts val="1100"/>
                <a:buFont typeface="Arial"/>
                <a:buNone/>
              </a:pPr>
              <a:r>
                <a:rPr lang="es" sz="1000">
                  <a:solidFill>
                    <a:srgbClr val="2F85C7"/>
                  </a:solidFill>
                  <a:latin typeface="Raleway Black"/>
                  <a:ea typeface="Raleway Black"/>
                  <a:cs typeface="Raleway Black"/>
                  <a:sym typeface="Raleway Black"/>
                </a:rPr>
                <a:t>Daniela Miranda Rojas</a:t>
              </a:r>
              <a:endParaRPr sz="950">
                <a:solidFill>
                  <a:srgbClr val="2F85C7"/>
                </a:solidFill>
                <a:highlight>
                  <a:schemeClr val="lt1"/>
                </a:highlight>
                <a:latin typeface="Open Sans"/>
                <a:ea typeface="Open Sans"/>
                <a:cs typeface="Open Sans"/>
                <a:sym typeface="Open Sans"/>
              </a:endParaRPr>
            </a:p>
            <a:p>
              <a:pPr indent="0" lvl="0" marL="0" rtl="0" algn="l">
                <a:spcBef>
                  <a:spcPts val="0"/>
                </a:spcBef>
                <a:spcAft>
                  <a:spcPts val="0"/>
                </a:spcAft>
                <a:buNone/>
              </a:pPr>
              <a:r>
                <a:rPr lang="es" sz="900">
                  <a:solidFill>
                    <a:srgbClr val="2F85C7"/>
                  </a:solidFill>
                  <a:highlight>
                    <a:schemeClr val="lt1"/>
                  </a:highlight>
                  <a:latin typeface="Open Sans"/>
                  <a:ea typeface="Open Sans"/>
                  <a:cs typeface="Open Sans"/>
                  <a:sym typeface="Open Sans"/>
                </a:rPr>
                <a:t>Consultora senior en IG Advisors</a:t>
              </a:r>
              <a:endParaRPr sz="1000">
                <a:solidFill>
                  <a:srgbClr val="2F85C7"/>
                </a:solidFill>
                <a:latin typeface="Raleway Black"/>
                <a:ea typeface="Raleway Black"/>
                <a:cs typeface="Raleway Black"/>
                <a:sym typeface="Raleway Black"/>
              </a:endParaRPr>
            </a:p>
          </p:txBody>
        </p:sp>
        <p:sp>
          <p:nvSpPr>
            <p:cNvPr id="180" name="Google Shape;180;p40"/>
            <p:cNvSpPr txBox="1"/>
            <p:nvPr/>
          </p:nvSpPr>
          <p:spPr>
            <a:xfrm>
              <a:off x="3624325" y="2034004"/>
              <a:ext cx="5073000" cy="3297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None/>
              </a:pPr>
              <a:r>
                <a:rPr lang="es" sz="900">
                  <a:solidFill>
                    <a:srgbClr val="303030"/>
                  </a:solidFill>
                  <a:highlight>
                    <a:schemeClr val="lt1"/>
                  </a:highlight>
                  <a:latin typeface="Open Sans"/>
                  <a:ea typeface="Open Sans"/>
                  <a:cs typeface="Open Sans"/>
                  <a:sym typeface="Open Sans"/>
                </a:rPr>
                <a:t>Especialista en cambio sistémico, acompaña a donantes internacionales en el diseño de intervenciones que ataquen las causas raíz de los desafíos sociales contemporáneos.</a:t>
              </a:r>
              <a:endParaRPr sz="900">
                <a:solidFill>
                  <a:srgbClr val="303030"/>
                </a:solidFill>
                <a:highlight>
                  <a:srgbClr val="FFFFFF"/>
                </a:highlight>
                <a:latin typeface="Open Sans"/>
                <a:ea typeface="Open Sans"/>
                <a:cs typeface="Open Sans"/>
                <a:sym typeface="Open Sans"/>
              </a:endParaRPr>
            </a:p>
          </p:txBody>
        </p:sp>
        <p:pic>
          <p:nvPicPr>
            <p:cNvPr id="181" name="Google Shape;181;p40"/>
            <p:cNvPicPr preferRelativeResize="0"/>
            <p:nvPr/>
          </p:nvPicPr>
          <p:blipFill rotWithShape="1">
            <a:blip r:embed="rId5">
              <a:alphaModFix/>
            </a:blip>
            <a:srcRect b="0" l="0" r="0" t="0"/>
            <a:stretch/>
          </p:blipFill>
          <p:spPr>
            <a:xfrm>
              <a:off x="455750" y="1918050"/>
              <a:ext cx="561600" cy="561600"/>
            </a:xfrm>
            <a:prstGeom prst="ellipse">
              <a:avLst/>
            </a:prstGeom>
            <a:noFill/>
            <a:ln>
              <a:noFill/>
            </a:ln>
          </p:spPr>
        </p:pic>
      </p:grpSp>
      <p:grpSp>
        <p:nvGrpSpPr>
          <p:cNvPr id="182" name="Google Shape;182;p40"/>
          <p:cNvGrpSpPr/>
          <p:nvPr/>
        </p:nvGrpSpPr>
        <p:grpSpPr>
          <a:xfrm>
            <a:off x="455662" y="2640406"/>
            <a:ext cx="8241663" cy="561883"/>
            <a:chOff x="455662" y="2658889"/>
            <a:chExt cx="8241663" cy="561883"/>
          </a:xfrm>
        </p:grpSpPr>
        <p:sp>
          <p:nvSpPr>
            <p:cNvPr id="183" name="Google Shape;183;p40"/>
            <p:cNvSpPr txBox="1"/>
            <p:nvPr/>
          </p:nvSpPr>
          <p:spPr>
            <a:xfrm>
              <a:off x="1212450" y="2767338"/>
              <a:ext cx="2333400" cy="3450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Clr>
                  <a:schemeClr val="dk1"/>
                </a:buClr>
                <a:buSzPts val="1100"/>
                <a:buFont typeface="Arial"/>
                <a:buNone/>
              </a:pPr>
              <a:r>
                <a:rPr lang="es" sz="1000">
                  <a:solidFill>
                    <a:srgbClr val="2F85C7"/>
                  </a:solidFill>
                  <a:latin typeface="Raleway Black"/>
                  <a:ea typeface="Raleway Black"/>
                  <a:cs typeface="Raleway Black"/>
                  <a:sym typeface="Raleway Black"/>
                </a:rPr>
                <a:t>Caitlin McLoughlin</a:t>
              </a:r>
              <a:endParaRPr b="1" sz="1000">
                <a:solidFill>
                  <a:srgbClr val="2F85C7"/>
                </a:solidFill>
                <a:latin typeface="Open Sans"/>
                <a:ea typeface="Open Sans"/>
                <a:cs typeface="Open Sans"/>
                <a:sym typeface="Open Sans"/>
              </a:endParaRPr>
            </a:p>
            <a:p>
              <a:pPr indent="0" lvl="0" marL="0" rtl="0" algn="l">
                <a:spcBef>
                  <a:spcPts val="0"/>
                </a:spcBef>
                <a:spcAft>
                  <a:spcPts val="0"/>
                </a:spcAft>
                <a:buNone/>
              </a:pPr>
              <a:r>
                <a:rPr lang="es" sz="900">
                  <a:solidFill>
                    <a:srgbClr val="2F85C7"/>
                  </a:solidFill>
                  <a:highlight>
                    <a:schemeClr val="lt1"/>
                  </a:highlight>
                  <a:latin typeface="Open Sans"/>
                  <a:ea typeface="Open Sans"/>
                  <a:cs typeface="Open Sans"/>
                  <a:sym typeface="Open Sans"/>
                </a:rPr>
                <a:t>Senior Advisor en IG Advisors</a:t>
              </a:r>
              <a:endParaRPr sz="1000">
                <a:solidFill>
                  <a:srgbClr val="2F85C7"/>
                </a:solidFill>
                <a:latin typeface="Raleway Black"/>
                <a:ea typeface="Raleway Black"/>
                <a:cs typeface="Raleway Black"/>
                <a:sym typeface="Raleway Black"/>
              </a:endParaRPr>
            </a:p>
          </p:txBody>
        </p:sp>
        <p:sp>
          <p:nvSpPr>
            <p:cNvPr id="184" name="Google Shape;184;p40"/>
            <p:cNvSpPr txBox="1"/>
            <p:nvPr/>
          </p:nvSpPr>
          <p:spPr>
            <a:xfrm>
              <a:off x="3624325" y="2705688"/>
              <a:ext cx="5073000" cy="3297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None/>
              </a:pPr>
              <a:r>
                <a:rPr lang="es" sz="900">
                  <a:solidFill>
                    <a:srgbClr val="303030"/>
                  </a:solidFill>
                  <a:highlight>
                    <a:schemeClr val="lt1"/>
                  </a:highlight>
                  <a:latin typeface="Open Sans"/>
                  <a:ea typeface="Open Sans"/>
                  <a:cs typeface="Open Sans"/>
                  <a:sym typeface="Open Sans"/>
                </a:rPr>
                <a:t>Experta en filantropía transformadora, se enfoca en crear marcos estratégicos para transitar de la financiación de proyectos aislados al apoyo de ecosistemas sostenibles.</a:t>
              </a:r>
              <a:endParaRPr sz="900">
                <a:solidFill>
                  <a:srgbClr val="303030"/>
                </a:solidFill>
                <a:highlight>
                  <a:srgbClr val="FFFFFF"/>
                </a:highlight>
                <a:latin typeface="Open Sans"/>
                <a:ea typeface="Open Sans"/>
                <a:cs typeface="Open Sans"/>
                <a:sym typeface="Open Sans"/>
              </a:endParaRPr>
            </a:p>
          </p:txBody>
        </p:sp>
        <p:grpSp>
          <p:nvGrpSpPr>
            <p:cNvPr id="185" name="Google Shape;185;p40"/>
            <p:cNvGrpSpPr/>
            <p:nvPr/>
          </p:nvGrpSpPr>
          <p:grpSpPr>
            <a:xfrm>
              <a:off x="455662" y="2658889"/>
              <a:ext cx="561781" cy="561883"/>
              <a:chOff x="1028700" y="776996"/>
              <a:chExt cx="6648300" cy="6649500"/>
            </a:xfrm>
          </p:grpSpPr>
          <p:pic>
            <p:nvPicPr>
              <p:cNvPr id="186" name="Google Shape;186;p40"/>
              <p:cNvPicPr preferRelativeResize="0"/>
              <p:nvPr/>
            </p:nvPicPr>
            <p:blipFill rotWithShape="1">
              <a:blip r:embed="rId6">
                <a:alphaModFix/>
              </a:blip>
              <a:srcRect b="0" l="0" r="0" t="0"/>
              <a:stretch/>
            </p:blipFill>
            <p:spPr>
              <a:xfrm>
                <a:off x="6030112" y="3152354"/>
                <a:ext cx="1285767" cy="1285767"/>
              </a:xfrm>
              <a:prstGeom prst="rect">
                <a:avLst/>
              </a:prstGeom>
              <a:noFill/>
              <a:ln>
                <a:noFill/>
              </a:ln>
            </p:spPr>
          </p:pic>
          <p:pic>
            <p:nvPicPr>
              <p:cNvPr id="187" name="Google Shape;187;p40"/>
              <p:cNvPicPr preferRelativeResize="0"/>
              <p:nvPr/>
            </p:nvPicPr>
            <p:blipFill rotWithShape="1">
              <a:blip r:embed="rId7">
                <a:alphaModFix/>
              </a:blip>
              <a:srcRect b="19198" l="0" r="0" t="0"/>
              <a:stretch/>
            </p:blipFill>
            <p:spPr>
              <a:xfrm>
                <a:off x="1028700" y="776996"/>
                <a:ext cx="6648300" cy="6649500"/>
              </a:xfrm>
              <a:prstGeom prst="ellipse">
                <a:avLst/>
              </a:prstGeom>
              <a:noFill/>
              <a:ln>
                <a:noFill/>
              </a:ln>
            </p:spPr>
          </p:pic>
        </p:grpSp>
      </p:grpSp>
      <p:grpSp>
        <p:nvGrpSpPr>
          <p:cNvPr id="188" name="Google Shape;188;p40"/>
          <p:cNvGrpSpPr/>
          <p:nvPr/>
        </p:nvGrpSpPr>
        <p:grpSpPr>
          <a:xfrm>
            <a:off x="455662" y="3372358"/>
            <a:ext cx="8241663" cy="560400"/>
            <a:chOff x="455662" y="3400630"/>
            <a:chExt cx="8241663" cy="560400"/>
          </a:xfrm>
        </p:grpSpPr>
        <p:sp>
          <p:nvSpPr>
            <p:cNvPr id="189" name="Google Shape;189;p40"/>
            <p:cNvSpPr txBox="1"/>
            <p:nvPr/>
          </p:nvSpPr>
          <p:spPr>
            <a:xfrm>
              <a:off x="1212450" y="3454105"/>
              <a:ext cx="2333400" cy="4836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Clr>
                  <a:schemeClr val="dk1"/>
                </a:buClr>
                <a:buSzPts val="1100"/>
                <a:buFont typeface="Arial"/>
                <a:buNone/>
              </a:pPr>
              <a:r>
                <a:rPr lang="es" sz="1000">
                  <a:solidFill>
                    <a:srgbClr val="2F85C7"/>
                  </a:solidFill>
                  <a:latin typeface="Raleway Black"/>
                  <a:ea typeface="Raleway Black"/>
                  <a:cs typeface="Raleway Black"/>
                  <a:sym typeface="Raleway Black"/>
                </a:rPr>
                <a:t>Cristina San Salvador</a:t>
              </a:r>
              <a:r>
                <a:rPr b="1" lang="es" sz="1000">
                  <a:solidFill>
                    <a:srgbClr val="2F85C7"/>
                  </a:solidFill>
                  <a:latin typeface="Open Sans"/>
                  <a:ea typeface="Open Sans"/>
                  <a:cs typeface="Open Sans"/>
                  <a:sym typeface="Open Sans"/>
                </a:rPr>
                <a:t> </a:t>
              </a:r>
              <a:endParaRPr b="1" sz="1000">
                <a:solidFill>
                  <a:srgbClr val="2F85C7"/>
                </a:solidFill>
                <a:latin typeface="Open Sans"/>
                <a:ea typeface="Open Sans"/>
                <a:cs typeface="Open Sans"/>
                <a:sym typeface="Open Sans"/>
              </a:endParaRPr>
            </a:p>
            <a:p>
              <a:pPr indent="0" lvl="0" marL="0" rtl="0" algn="l">
                <a:spcBef>
                  <a:spcPts val="0"/>
                </a:spcBef>
                <a:spcAft>
                  <a:spcPts val="0"/>
                </a:spcAft>
                <a:buNone/>
              </a:pPr>
              <a:r>
                <a:rPr lang="es" sz="900">
                  <a:solidFill>
                    <a:srgbClr val="2F85C7"/>
                  </a:solidFill>
                  <a:highlight>
                    <a:schemeClr val="lt1"/>
                  </a:highlight>
                  <a:latin typeface="Open Sans"/>
                  <a:ea typeface="Open Sans"/>
                  <a:cs typeface="Open Sans"/>
                  <a:sym typeface="Open Sans"/>
                </a:rPr>
                <a:t>Directora General, Fundación Juan Entrecanales Azcárate</a:t>
              </a:r>
              <a:endParaRPr sz="1000">
                <a:solidFill>
                  <a:srgbClr val="2F85C7"/>
                </a:solidFill>
                <a:latin typeface="Raleway Black"/>
                <a:ea typeface="Raleway Black"/>
                <a:cs typeface="Raleway Black"/>
                <a:sym typeface="Raleway Black"/>
              </a:endParaRPr>
            </a:p>
          </p:txBody>
        </p:sp>
        <p:sp>
          <p:nvSpPr>
            <p:cNvPr id="190" name="Google Shape;190;p40"/>
            <p:cNvSpPr txBox="1"/>
            <p:nvPr/>
          </p:nvSpPr>
          <p:spPr>
            <a:xfrm>
              <a:off x="3624325" y="3461755"/>
              <a:ext cx="5073000" cy="4683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None/>
              </a:pPr>
              <a:r>
                <a:rPr lang="es" sz="900">
                  <a:solidFill>
                    <a:srgbClr val="303030"/>
                  </a:solidFill>
                  <a:highlight>
                    <a:schemeClr val="lt1"/>
                  </a:highlight>
                  <a:latin typeface="Open Sans"/>
                  <a:ea typeface="Open Sans"/>
                  <a:cs typeface="Open Sans"/>
                  <a:sym typeface="Open Sans"/>
                </a:rPr>
                <a:t>Fomenta la generación de conocimiento compartido y el diseño de herramientas de financiación colaborativa. Miembro del Comité de Coordinación de Fundaciones Donantes de la AEF. </a:t>
              </a:r>
              <a:endParaRPr sz="900">
                <a:solidFill>
                  <a:srgbClr val="303030"/>
                </a:solidFill>
                <a:highlight>
                  <a:srgbClr val="FFFFFF"/>
                </a:highlight>
                <a:latin typeface="Open Sans"/>
                <a:ea typeface="Open Sans"/>
                <a:cs typeface="Open Sans"/>
                <a:sym typeface="Open Sans"/>
              </a:endParaRPr>
            </a:p>
          </p:txBody>
        </p:sp>
        <p:pic>
          <p:nvPicPr>
            <p:cNvPr id="191" name="Google Shape;191;p40"/>
            <p:cNvPicPr preferRelativeResize="0"/>
            <p:nvPr/>
          </p:nvPicPr>
          <p:blipFill rotWithShape="1">
            <a:blip r:embed="rId8">
              <a:alphaModFix/>
            </a:blip>
            <a:srcRect b="25640" l="0" r="0" t="0"/>
            <a:stretch/>
          </p:blipFill>
          <p:spPr>
            <a:xfrm>
              <a:off x="455662" y="3400630"/>
              <a:ext cx="560400" cy="560400"/>
            </a:xfrm>
            <a:prstGeom prst="ellipse">
              <a:avLst/>
            </a:prstGeom>
            <a:noFill/>
            <a:ln>
              <a:noFill/>
            </a:ln>
          </p:spPr>
        </p:pic>
      </p:grpSp>
      <p:grpSp>
        <p:nvGrpSpPr>
          <p:cNvPr id="192" name="Google Shape;192;p40"/>
          <p:cNvGrpSpPr/>
          <p:nvPr/>
        </p:nvGrpSpPr>
        <p:grpSpPr>
          <a:xfrm>
            <a:off x="454198" y="4102826"/>
            <a:ext cx="8243127" cy="622200"/>
            <a:chOff x="454198" y="4160080"/>
            <a:chExt cx="8243127" cy="622200"/>
          </a:xfrm>
        </p:grpSpPr>
        <p:sp>
          <p:nvSpPr>
            <p:cNvPr id="193" name="Google Shape;193;p40"/>
            <p:cNvSpPr txBox="1"/>
            <p:nvPr/>
          </p:nvSpPr>
          <p:spPr>
            <a:xfrm>
              <a:off x="1212450" y="4160080"/>
              <a:ext cx="2333400" cy="6222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Clr>
                  <a:schemeClr val="dk1"/>
                </a:buClr>
                <a:buSzPts val="1100"/>
                <a:buFont typeface="Arial"/>
                <a:buNone/>
              </a:pPr>
              <a:r>
                <a:rPr lang="es" sz="1000">
                  <a:solidFill>
                    <a:srgbClr val="2F85C7"/>
                  </a:solidFill>
                  <a:latin typeface="Raleway Black"/>
                  <a:ea typeface="Raleway Black"/>
                  <a:cs typeface="Raleway Black"/>
                  <a:sym typeface="Raleway Black"/>
                </a:rPr>
                <a:t>Iñigo Eguía </a:t>
              </a:r>
              <a:endParaRPr b="1" sz="1000">
                <a:solidFill>
                  <a:srgbClr val="2F85C7"/>
                </a:solidFill>
                <a:latin typeface="Open Sans"/>
                <a:ea typeface="Open Sans"/>
                <a:cs typeface="Open Sans"/>
                <a:sym typeface="Open Sans"/>
              </a:endParaRPr>
            </a:p>
            <a:p>
              <a:pPr indent="0" lvl="0" marL="0" rtl="0" algn="l">
                <a:spcBef>
                  <a:spcPts val="0"/>
                </a:spcBef>
                <a:spcAft>
                  <a:spcPts val="0"/>
                </a:spcAft>
                <a:buNone/>
              </a:pPr>
              <a:r>
                <a:rPr lang="es" sz="900">
                  <a:solidFill>
                    <a:srgbClr val="2F85C7"/>
                  </a:solidFill>
                  <a:highlight>
                    <a:schemeClr val="lt1"/>
                  </a:highlight>
                  <a:latin typeface="Open Sans"/>
                  <a:ea typeface="Open Sans"/>
                  <a:cs typeface="Open Sans"/>
                  <a:sym typeface="Open Sans"/>
                </a:rPr>
                <a:t>Responsable de acompañamiento y medición de impacto, Fundación Daniel y Nina Carasso</a:t>
              </a:r>
              <a:endParaRPr sz="1000">
                <a:solidFill>
                  <a:srgbClr val="2F85C7"/>
                </a:solidFill>
                <a:latin typeface="Raleway Black"/>
                <a:ea typeface="Raleway Black"/>
                <a:cs typeface="Raleway Black"/>
                <a:sym typeface="Raleway Black"/>
              </a:endParaRPr>
            </a:p>
          </p:txBody>
        </p:sp>
        <p:sp>
          <p:nvSpPr>
            <p:cNvPr id="194" name="Google Shape;194;p40"/>
            <p:cNvSpPr txBox="1"/>
            <p:nvPr/>
          </p:nvSpPr>
          <p:spPr>
            <a:xfrm>
              <a:off x="3624325" y="4237030"/>
              <a:ext cx="5073000" cy="4683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None/>
              </a:pPr>
              <a:r>
                <a:rPr lang="es" sz="900">
                  <a:solidFill>
                    <a:srgbClr val="303030"/>
                  </a:solidFill>
                  <a:highlight>
                    <a:schemeClr val="lt1"/>
                  </a:highlight>
                  <a:latin typeface="Open Sans"/>
                  <a:ea typeface="Open Sans"/>
                  <a:cs typeface="Open Sans"/>
                  <a:sym typeface="Open Sans"/>
                </a:rPr>
                <a:t>Especialista en el asesoramiento a organizaciones y en el desarrollo de sistemas de evaluación de iniciativas con ambición de generar transformaciones sistémicas. Miembro del Comité de Coordinación de Fundaciones Donantes de la AEF.</a:t>
              </a:r>
              <a:endParaRPr sz="900">
                <a:solidFill>
                  <a:srgbClr val="303030"/>
                </a:solidFill>
                <a:highlight>
                  <a:schemeClr val="lt1"/>
                </a:highlight>
                <a:latin typeface="Open Sans"/>
                <a:ea typeface="Open Sans"/>
                <a:cs typeface="Open Sans"/>
                <a:sym typeface="Open Sans"/>
              </a:endParaRPr>
            </a:p>
          </p:txBody>
        </p:sp>
        <p:pic>
          <p:nvPicPr>
            <p:cNvPr id="195" name="Google Shape;195;p40"/>
            <p:cNvPicPr preferRelativeResize="0"/>
            <p:nvPr/>
          </p:nvPicPr>
          <p:blipFill rotWithShape="1">
            <a:blip r:embed="rId9">
              <a:alphaModFix/>
            </a:blip>
            <a:srcRect b="0" l="0" r="0" t="0"/>
            <a:stretch/>
          </p:blipFill>
          <p:spPr>
            <a:xfrm>
              <a:off x="454198" y="4190983"/>
              <a:ext cx="560400" cy="560400"/>
            </a:xfrm>
            <a:prstGeom prst="ellipse">
              <a:avLst/>
            </a:prstGeom>
            <a:noFill/>
            <a:ln>
              <a:noFill/>
            </a:ln>
          </p:spPr>
        </p:pic>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76"/>
          <p:cNvSpPr txBox="1"/>
          <p:nvPr/>
        </p:nvSpPr>
        <p:spPr>
          <a:xfrm>
            <a:off x="454275" y="444900"/>
            <a:ext cx="8187000" cy="6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000">
                <a:solidFill>
                  <a:srgbClr val="2F85C7"/>
                </a:solidFill>
                <a:latin typeface="Raleway Black"/>
                <a:ea typeface="Raleway Black"/>
                <a:cs typeface="Raleway Black"/>
                <a:sym typeface="Raleway Black"/>
              </a:rPr>
              <a:t>Evaluación</a:t>
            </a:r>
            <a:endParaRPr sz="1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Valoraciones de los participantes</a:t>
            </a:r>
            <a:endParaRPr sz="3000">
              <a:solidFill>
                <a:srgbClr val="2F85C7"/>
              </a:solidFill>
              <a:latin typeface="Raleway Black"/>
              <a:ea typeface="Raleway Black"/>
              <a:cs typeface="Raleway Black"/>
              <a:sym typeface="Raleway Black"/>
            </a:endParaRPr>
          </a:p>
        </p:txBody>
      </p:sp>
      <p:sp>
        <p:nvSpPr>
          <p:cNvPr id="588" name="Google Shape;588;p76"/>
          <p:cNvSpPr/>
          <p:nvPr/>
        </p:nvSpPr>
        <p:spPr>
          <a:xfrm rot="-5400000">
            <a:off x="9926775" y="395900"/>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589" name="Google Shape;589;p76"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grpSp>
        <p:nvGrpSpPr>
          <p:cNvPr id="590" name="Google Shape;590;p76"/>
          <p:cNvGrpSpPr/>
          <p:nvPr/>
        </p:nvGrpSpPr>
        <p:grpSpPr>
          <a:xfrm>
            <a:off x="454350" y="1448589"/>
            <a:ext cx="8235300" cy="2782365"/>
            <a:chOff x="454350" y="1378025"/>
            <a:chExt cx="8235300" cy="3079200"/>
          </a:xfrm>
        </p:grpSpPr>
        <p:sp>
          <p:nvSpPr>
            <p:cNvPr id="591" name="Google Shape;591;p76"/>
            <p:cNvSpPr txBox="1"/>
            <p:nvPr/>
          </p:nvSpPr>
          <p:spPr>
            <a:xfrm>
              <a:off x="454350" y="1378025"/>
              <a:ext cx="3830100" cy="3079200"/>
            </a:xfrm>
            <a:prstGeom prst="rect">
              <a:avLst/>
            </a:prstGeom>
            <a:noFill/>
            <a:ln>
              <a:noFill/>
            </a:ln>
          </p:spPr>
          <p:txBody>
            <a:bodyPr anchorCtr="0" anchor="t" bIns="0" lIns="0" spcFirstLastPara="1" rIns="0" wrap="square" tIns="0">
              <a:spAutoFit/>
            </a:bodyPr>
            <a:lstStyle/>
            <a:p>
              <a:pPr indent="0" lvl="0" marL="0" rtl="0" algn="l">
                <a:lnSpc>
                  <a:spcPct val="115833"/>
                </a:lnSpc>
                <a:spcBef>
                  <a:spcPts val="0"/>
                </a:spcBef>
                <a:spcAft>
                  <a:spcPts val="0"/>
                </a:spcAft>
                <a:buClr>
                  <a:schemeClr val="dk1"/>
                </a:buClr>
                <a:buSzPts val="1100"/>
                <a:buFont typeface="Arial"/>
                <a:buNone/>
              </a:pPr>
              <a:r>
                <a:rPr b="1" lang="es" sz="900">
                  <a:solidFill>
                    <a:srgbClr val="2F85C7"/>
                  </a:solidFill>
                  <a:highlight>
                    <a:srgbClr val="FFFFFF"/>
                  </a:highlight>
                  <a:latin typeface="Open Sans"/>
                  <a:ea typeface="Open Sans"/>
                  <a:cs typeface="Open Sans"/>
                  <a:sym typeface="Open Sans"/>
                </a:rPr>
                <a:t>Sobre colaboración y ecosistema</a:t>
              </a:r>
              <a:endParaRPr b="1" sz="1200">
                <a:solidFill>
                  <a:schemeClr val="dk1"/>
                </a:solidFill>
                <a:latin typeface="Aptos"/>
                <a:ea typeface="Aptos"/>
                <a:cs typeface="Aptos"/>
                <a:sym typeface="Aptos"/>
              </a:endParaRPr>
            </a:p>
            <a:p>
              <a:pPr indent="0" lvl="0" marL="0" rtl="0" algn="l">
                <a:lnSpc>
                  <a:spcPct val="115833"/>
                </a:lnSpc>
                <a:spcBef>
                  <a:spcPts val="800"/>
                </a:spcBef>
                <a:spcAft>
                  <a:spcPts val="0"/>
                </a:spcAft>
                <a:buClr>
                  <a:schemeClr val="dk1"/>
                </a:buClr>
                <a:buSzPts val="1100"/>
                <a:buFont typeface="Arial"/>
                <a:buNone/>
              </a:pPr>
              <a:r>
                <a:rPr b="1" i="1" lang="es" sz="900">
                  <a:solidFill>
                    <a:schemeClr val="dk1"/>
                  </a:solidFill>
                  <a:highlight>
                    <a:schemeClr val="lt1"/>
                  </a:highlight>
                  <a:latin typeface="Open Sans"/>
                  <a:ea typeface="Open Sans"/>
                  <a:cs typeface="Open Sans"/>
                  <a:sym typeface="Open Sans"/>
                </a:rPr>
                <a:t>“El encuentro refuerza la necesidad de colaborar entre fundaciones donantes y explorar proyectos innovadores y nuevas formas de fomentar la colaboración” </a:t>
              </a:r>
              <a:endParaRPr b="1" i="1" sz="900">
                <a:solidFill>
                  <a:schemeClr val="dk1"/>
                </a:solidFill>
                <a:highlight>
                  <a:schemeClr val="lt1"/>
                </a:highlight>
                <a:latin typeface="Open Sans"/>
                <a:ea typeface="Open Sans"/>
                <a:cs typeface="Open Sans"/>
                <a:sym typeface="Open Sans"/>
              </a:endParaRPr>
            </a:p>
            <a:p>
              <a:pPr indent="0" lvl="0" marL="0" rtl="0" algn="l">
                <a:lnSpc>
                  <a:spcPct val="115833"/>
                </a:lnSpc>
                <a:spcBef>
                  <a:spcPts val="800"/>
                </a:spcBef>
                <a:spcAft>
                  <a:spcPts val="0"/>
                </a:spcAft>
                <a:buClr>
                  <a:schemeClr val="dk1"/>
                </a:buClr>
                <a:buSzPts val="1100"/>
                <a:buFont typeface="Arial"/>
                <a:buNone/>
              </a:pPr>
              <a:r>
                <a:rPr b="1" i="1" lang="es" sz="900">
                  <a:solidFill>
                    <a:schemeClr val="dk1"/>
                  </a:solidFill>
                  <a:highlight>
                    <a:schemeClr val="lt1"/>
                  </a:highlight>
                  <a:latin typeface="Open Sans"/>
                  <a:ea typeface="Open Sans"/>
                  <a:cs typeface="Open Sans"/>
                  <a:sym typeface="Open Sans"/>
                </a:rPr>
                <a:t>“Me llevo la necesidad de fortalecer alianzas, reforzar el sentido de propósito y poner el foco en aquello que queremos resolver” </a:t>
              </a:r>
              <a:endParaRPr b="1" i="1" sz="900">
                <a:solidFill>
                  <a:schemeClr val="dk1"/>
                </a:solidFill>
                <a:highlight>
                  <a:schemeClr val="lt1"/>
                </a:highlight>
                <a:latin typeface="Open Sans"/>
                <a:ea typeface="Open Sans"/>
                <a:cs typeface="Open Sans"/>
                <a:sym typeface="Open Sans"/>
              </a:endParaRPr>
            </a:p>
            <a:p>
              <a:pPr indent="0" lvl="0" marL="0" rtl="0" algn="l">
                <a:lnSpc>
                  <a:spcPct val="115833"/>
                </a:lnSpc>
                <a:spcBef>
                  <a:spcPts val="800"/>
                </a:spcBef>
                <a:spcAft>
                  <a:spcPts val="0"/>
                </a:spcAft>
                <a:buClr>
                  <a:schemeClr val="dk1"/>
                </a:buClr>
                <a:buSzPts val="1100"/>
                <a:buFont typeface="Arial"/>
                <a:buNone/>
              </a:pPr>
              <a:r>
                <a:rPr b="1" i="1" lang="es" sz="900">
                  <a:solidFill>
                    <a:schemeClr val="dk1"/>
                  </a:solidFill>
                  <a:highlight>
                    <a:schemeClr val="lt1"/>
                  </a:highlight>
                  <a:latin typeface="Open Sans"/>
                  <a:ea typeface="Open Sans"/>
                  <a:cs typeface="Open Sans"/>
                  <a:sym typeface="Open Sans"/>
                </a:rPr>
                <a:t>“El encuentro invita a cambiar la forma de ver la financiación, dar más importancia al acompañamiento e incidir en el ecosistema”</a:t>
              </a:r>
              <a:endParaRPr b="1" i="1" sz="900">
                <a:solidFill>
                  <a:schemeClr val="dk1"/>
                </a:solidFill>
                <a:highlight>
                  <a:schemeClr val="lt1"/>
                </a:highlight>
                <a:latin typeface="Open Sans"/>
                <a:ea typeface="Open Sans"/>
                <a:cs typeface="Open Sans"/>
                <a:sym typeface="Open Sans"/>
              </a:endParaRPr>
            </a:p>
            <a:p>
              <a:pPr indent="0" lvl="0" marL="0" rtl="0" algn="l">
                <a:lnSpc>
                  <a:spcPct val="115833"/>
                </a:lnSpc>
                <a:spcBef>
                  <a:spcPts val="800"/>
                </a:spcBef>
                <a:spcAft>
                  <a:spcPts val="0"/>
                </a:spcAft>
                <a:buClr>
                  <a:schemeClr val="dk1"/>
                </a:buClr>
                <a:buSzPts val="1100"/>
                <a:buFont typeface="Arial"/>
                <a:buNone/>
              </a:pPr>
              <a:r>
                <a:rPr b="1" lang="es" sz="900">
                  <a:solidFill>
                    <a:srgbClr val="2F85C7"/>
                  </a:solidFill>
                  <a:highlight>
                    <a:srgbClr val="FFFFFF"/>
                  </a:highlight>
                  <a:latin typeface="Open Sans"/>
                  <a:ea typeface="Open Sans"/>
                  <a:cs typeface="Open Sans"/>
                  <a:sym typeface="Open Sans"/>
                </a:rPr>
                <a:t>Sobre el aprendizaje entre pares</a:t>
              </a:r>
              <a:endParaRPr b="1" sz="1200">
                <a:solidFill>
                  <a:schemeClr val="dk1"/>
                </a:solidFill>
                <a:latin typeface="Aptos"/>
                <a:ea typeface="Aptos"/>
                <a:cs typeface="Aptos"/>
                <a:sym typeface="Aptos"/>
              </a:endParaRPr>
            </a:p>
            <a:p>
              <a:pPr indent="0" lvl="0" marL="0" marR="0" rtl="0" algn="l">
                <a:lnSpc>
                  <a:spcPct val="115833"/>
                </a:lnSpc>
                <a:spcBef>
                  <a:spcPts val="800"/>
                </a:spcBef>
                <a:spcAft>
                  <a:spcPts val="0"/>
                </a:spcAft>
                <a:buNone/>
              </a:pPr>
              <a:r>
                <a:rPr b="1" i="1" lang="es" sz="900">
                  <a:solidFill>
                    <a:schemeClr val="dk1"/>
                  </a:solidFill>
                  <a:highlight>
                    <a:schemeClr val="lt1"/>
                  </a:highlight>
                  <a:latin typeface="Open Sans"/>
                  <a:ea typeface="Open Sans"/>
                  <a:cs typeface="Open Sans"/>
                  <a:sym typeface="Open Sans"/>
                </a:rPr>
                <a:t>“Los testimonios de otros profesionales han sido muy valiosos”</a:t>
              </a:r>
              <a:endParaRPr b="1" i="1" sz="900">
                <a:solidFill>
                  <a:schemeClr val="dk1"/>
                </a:solidFill>
                <a:highlight>
                  <a:schemeClr val="lt1"/>
                </a:highlight>
                <a:latin typeface="Open Sans"/>
                <a:ea typeface="Open Sans"/>
                <a:cs typeface="Open Sans"/>
                <a:sym typeface="Open Sans"/>
              </a:endParaRPr>
            </a:p>
            <a:p>
              <a:pPr indent="0" lvl="0" marL="0" marR="0" rtl="0" algn="l">
                <a:lnSpc>
                  <a:spcPct val="115833"/>
                </a:lnSpc>
                <a:spcBef>
                  <a:spcPts val="800"/>
                </a:spcBef>
                <a:spcAft>
                  <a:spcPts val="0"/>
                </a:spcAft>
                <a:buNone/>
              </a:pPr>
              <a:r>
                <a:rPr b="1" i="1" lang="es" sz="900">
                  <a:solidFill>
                    <a:schemeClr val="dk1"/>
                  </a:solidFill>
                  <a:highlight>
                    <a:schemeClr val="lt1"/>
                  </a:highlight>
                  <a:latin typeface="Open Sans"/>
                  <a:ea typeface="Open Sans"/>
                  <a:cs typeface="Open Sans"/>
                  <a:sym typeface="Open Sans"/>
                </a:rPr>
                <a:t>“El aprendizaje de tú a tú tiene un gran potencial y valor”</a:t>
              </a:r>
              <a:endParaRPr b="1" i="1" sz="900">
                <a:solidFill>
                  <a:schemeClr val="dk1"/>
                </a:solidFill>
                <a:highlight>
                  <a:schemeClr val="lt1"/>
                </a:highlight>
                <a:latin typeface="Open Sans"/>
                <a:ea typeface="Open Sans"/>
                <a:cs typeface="Open Sans"/>
                <a:sym typeface="Open Sans"/>
              </a:endParaRPr>
            </a:p>
            <a:p>
              <a:pPr indent="0" lvl="0" marL="0" marR="0" rtl="0" algn="l">
                <a:lnSpc>
                  <a:spcPct val="115833"/>
                </a:lnSpc>
                <a:spcBef>
                  <a:spcPts val="800"/>
                </a:spcBef>
                <a:spcAft>
                  <a:spcPts val="800"/>
                </a:spcAft>
                <a:buNone/>
              </a:pPr>
              <a:r>
                <a:rPr b="1" i="1" lang="es" sz="900">
                  <a:solidFill>
                    <a:schemeClr val="dk1"/>
                  </a:solidFill>
                  <a:highlight>
                    <a:schemeClr val="lt1"/>
                  </a:highlight>
                  <a:latin typeface="Open Sans"/>
                  <a:ea typeface="Open Sans"/>
                  <a:cs typeface="Open Sans"/>
                  <a:sym typeface="Open Sans"/>
                </a:rPr>
                <a:t>“Compartir experiencias con otras fundaciones donantes es uno de los elementos más interesantes del encuentro” </a:t>
              </a:r>
              <a:endParaRPr sz="1000">
                <a:solidFill>
                  <a:schemeClr val="dk1"/>
                </a:solidFill>
                <a:latin typeface="Open Sans"/>
                <a:ea typeface="Open Sans"/>
                <a:cs typeface="Open Sans"/>
                <a:sym typeface="Open Sans"/>
              </a:endParaRPr>
            </a:p>
          </p:txBody>
        </p:sp>
        <p:sp>
          <p:nvSpPr>
            <p:cNvPr id="592" name="Google Shape;592;p76"/>
            <p:cNvSpPr txBox="1"/>
            <p:nvPr/>
          </p:nvSpPr>
          <p:spPr>
            <a:xfrm>
              <a:off x="4794450" y="1378025"/>
              <a:ext cx="3895200" cy="23862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b="1" lang="es" sz="900">
                  <a:solidFill>
                    <a:srgbClr val="2F85C7"/>
                  </a:solidFill>
                  <a:highlight>
                    <a:srgbClr val="FFFFFF"/>
                  </a:highlight>
                  <a:latin typeface="Open Sans"/>
                  <a:ea typeface="Open Sans"/>
                  <a:cs typeface="Open Sans"/>
                  <a:sym typeface="Open Sans"/>
                </a:rPr>
                <a:t>Sobre los aprendizajes</a:t>
              </a:r>
              <a:endParaRPr sz="900">
                <a:solidFill>
                  <a:schemeClr val="dk1"/>
                </a:solidFill>
                <a:highlight>
                  <a:schemeClr val="lt1"/>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i="1" lang="es" sz="900">
                  <a:solidFill>
                    <a:schemeClr val="dk1"/>
                  </a:solidFill>
                  <a:highlight>
                    <a:schemeClr val="lt1"/>
                  </a:highlight>
                  <a:latin typeface="Open Sans"/>
                  <a:ea typeface="Open Sans"/>
                  <a:cs typeface="Open Sans"/>
                  <a:sym typeface="Open Sans"/>
                </a:rPr>
                <a:t>“Me llevo la importancia de ver el cambio sistémico no como iniciativas aisladas, sino como resultado de sinergias, metodologías innovadoras y coordinación en el ecosistema”</a:t>
              </a:r>
              <a:endParaRPr b="1" sz="1200">
                <a:solidFill>
                  <a:schemeClr val="dk1"/>
                </a:solidFill>
                <a:latin typeface="Aptos"/>
                <a:ea typeface="Aptos"/>
                <a:cs typeface="Aptos"/>
                <a:sym typeface="Aptos"/>
              </a:endParaRPr>
            </a:p>
            <a:p>
              <a:pPr indent="0" lvl="0" marL="0" rtl="0" algn="l">
                <a:lnSpc>
                  <a:spcPct val="115000"/>
                </a:lnSpc>
                <a:spcBef>
                  <a:spcPts val="0"/>
                </a:spcBef>
                <a:spcAft>
                  <a:spcPts val="0"/>
                </a:spcAft>
                <a:buClr>
                  <a:schemeClr val="dk1"/>
                </a:buClr>
                <a:buSzPts val="1100"/>
                <a:buFont typeface="Arial"/>
                <a:buNone/>
              </a:pPr>
              <a:r>
                <a:t/>
              </a:r>
              <a:endParaRPr b="1" sz="1200">
                <a:solidFill>
                  <a:schemeClr val="dk1"/>
                </a:solidFill>
                <a:latin typeface="Aptos"/>
                <a:ea typeface="Aptos"/>
                <a:cs typeface="Aptos"/>
                <a:sym typeface="Aptos"/>
              </a:endParaRPr>
            </a:p>
            <a:p>
              <a:pPr indent="0" lvl="0" marL="0" rtl="0" algn="l">
                <a:lnSpc>
                  <a:spcPct val="115833"/>
                </a:lnSpc>
                <a:spcBef>
                  <a:spcPts val="0"/>
                </a:spcBef>
                <a:spcAft>
                  <a:spcPts val="0"/>
                </a:spcAft>
                <a:buClr>
                  <a:schemeClr val="dk1"/>
                </a:buClr>
                <a:buSzPts val="1100"/>
                <a:buFont typeface="Arial"/>
                <a:buNone/>
              </a:pPr>
              <a:r>
                <a:rPr b="1" i="1" lang="es" sz="900">
                  <a:solidFill>
                    <a:schemeClr val="dk1"/>
                  </a:solidFill>
                  <a:highlight>
                    <a:schemeClr val="lt1"/>
                  </a:highlight>
                  <a:latin typeface="Open Sans"/>
                  <a:ea typeface="Open Sans"/>
                  <a:cs typeface="Open Sans"/>
                  <a:sym typeface="Open Sans"/>
                </a:rPr>
                <a:t>“He identificado mensajes clave para los argumentarios de nuestra organización y he reflexionado sobre la importancia de saber explicar los cambios sistémicos a donantes y otras audiencias”</a:t>
              </a:r>
              <a:endParaRPr b="1" i="1" sz="900">
                <a:solidFill>
                  <a:schemeClr val="dk1"/>
                </a:solidFill>
                <a:highlight>
                  <a:schemeClr val="lt1"/>
                </a:highlight>
                <a:latin typeface="Open Sans"/>
                <a:ea typeface="Open Sans"/>
                <a:cs typeface="Open Sans"/>
                <a:sym typeface="Open Sans"/>
              </a:endParaRPr>
            </a:p>
            <a:p>
              <a:pPr indent="0" lvl="0" marL="0" rtl="0" algn="l">
                <a:lnSpc>
                  <a:spcPct val="115833"/>
                </a:lnSpc>
                <a:spcBef>
                  <a:spcPts val="800"/>
                </a:spcBef>
                <a:spcAft>
                  <a:spcPts val="0"/>
                </a:spcAft>
                <a:buClr>
                  <a:schemeClr val="dk1"/>
                </a:buClr>
                <a:buSzPts val="1100"/>
                <a:buFont typeface="Arial"/>
                <a:buNone/>
              </a:pPr>
              <a:r>
                <a:rPr b="1" i="1" lang="es" sz="900">
                  <a:solidFill>
                    <a:schemeClr val="dk1"/>
                  </a:solidFill>
                  <a:highlight>
                    <a:schemeClr val="lt1"/>
                  </a:highlight>
                  <a:latin typeface="Open Sans"/>
                  <a:ea typeface="Open Sans"/>
                  <a:cs typeface="Open Sans"/>
                  <a:sym typeface="Open Sans"/>
                </a:rPr>
                <a:t>“El encuentro me ha ayudado a pensar en la colaboración, la confianza en las organizaciones destinatarias y la importancia del acompañamiento” </a:t>
              </a:r>
              <a:endParaRPr b="1" i="1" sz="900">
                <a:solidFill>
                  <a:schemeClr val="dk1"/>
                </a:solidFill>
                <a:highlight>
                  <a:schemeClr val="lt1"/>
                </a:highlight>
                <a:latin typeface="Open Sans"/>
                <a:ea typeface="Open Sans"/>
                <a:cs typeface="Open Sans"/>
                <a:sym typeface="Open Sans"/>
              </a:endParaRPr>
            </a:p>
            <a:p>
              <a:pPr indent="0" lvl="0" marL="0" rtl="0" algn="l">
                <a:lnSpc>
                  <a:spcPct val="115833"/>
                </a:lnSpc>
                <a:spcBef>
                  <a:spcPts val="800"/>
                </a:spcBef>
                <a:spcAft>
                  <a:spcPts val="800"/>
                </a:spcAft>
                <a:buClr>
                  <a:schemeClr val="dk1"/>
                </a:buClr>
                <a:buSzPts val="1100"/>
                <a:buFont typeface="Arial"/>
                <a:buNone/>
              </a:pPr>
              <a:r>
                <a:rPr b="1" i="1" lang="es" sz="900">
                  <a:solidFill>
                    <a:schemeClr val="dk1"/>
                  </a:solidFill>
                  <a:highlight>
                    <a:schemeClr val="lt1"/>
                  </a:highlight>
                  <a:latin typeface="Open Sans"/>
                  <a:ea typeface="Open Sans"/>
                  <a:cs typeface="Open Sans"/>
                  <a:sym typeface="Open Sans"/>
                </a:rPr>
                <a:t>“Me llevo tres ideas: confiar, simplificar y flexibilizar”</a:t>
              </a:r>
              <a:endParaRPr b="1" i="1" sz="900">
                <a:solidFill>
                  <a:schemeClr val="dk1"/>
                </a:solidFill>
                <a:highlight>
                  <a:srgbClr val="FFFFFF"/>
                </a:highlight>
                <a:latin typeface="Open Sans"/>
                <a:ea typeface="Open Sans"/>
                <a:cs typeface="Open Sans"/>
                <a:sym typeface="Open Sans"/>
              </a:endParaRPr>
            </a:p>
          </p:txBody>
        </p:sp>
        <p:cxnSp>
          <p:nvCxnSpPr>
            <p:cNvPr id="593" name="Google Shape;593;p76"/>
            <p:cNvCxnSpPr/>
            <p:nvPr/>
          </p:nvCxnSpPr>
          <p:spPr>
            <a:xfrm>
              <a:off x="4572000" y="1378025"/>
              <a:ext cx="0" cy="2993100"/>
            </a:xfrm>
            <a:prstGeom prst="straightConnector1">
              <a:avLst/>
            </a:prstGeom>
            <a:noFill/>
            <a:ln cap="flat" cmpd="sng" w="9525">
              <a:solidFill>
                <a:srgbClr val="2F85C7"/>
              </a:solidFill>
              <a:prstDash val="solid"/>
              <a:round/>
              <a:headEnd len="med" w="med" type="none"/>
              <a:tailEnd len="med" w="med" type="none"/>
            </a:ln>
          </p:spPr>
        </p:cxnSp>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pic>
        <p:nvPicPr>
          <p:cNvPr id="598" name="Google Shape;598;p77"/>
          <p:cNvPicPr preferRelativeResize="0"/>
          <p:nvPr/>
        </p:nvPicPr>
        <p:blipFill rotWithShape="1">
          <a:blip r:embed="rId3">
            <a:alphaModFix/>
          </a:blip>
          <a:srcRect b="27033" l="0" r="0" t="30780"/>
          <a:stretch/>
        </p:blipFill>
        <p:spPr>
          <a:xfrm>
            <a:off x="0" y="8268"/>
            <a:ext cx="9144000" cy="5143498"/>
          </a:xfrm>
          <a:prstGeom prst="rect">
            <a:avLst/>
          </a:prstGeom>
          <a:noFill/>
          <a:ln>
            <a:noFill/>
          </a:ln>
        </p:spPr>
      </p:pic>
      <p:sp>
        <p:nvSpPr>
          <p:cNvPr id="599" name="Google Shape;599;p77"/>
          <p:cNvSpPr/>
          <p:nvPr/>
        </p:nvSpPr>
        <p:spPr>
          <a:xfrm>
            <a:off x="3022025" y="2838825"/>
            <a:ext cx="5844900" cy="2086800"/>
          </a:xfrm>
          <a:prstGeom prst="rect">
            <a:avLst/>
          </a:prstGeom>
          <a:solidFill>
            <a:schemeClr val="lt2"/>
          </a:solidFill>
          <a:ln cap="flat" cmpd="sng" w="9525">
            <a:solidFill>
              <a:schemeClr val="lt1"/>
            </a:solidFill>
            <a:prstDash val="solid"/>
            <a:round/>
            <a:headEnd len="sm" w="sm" type="none"/>
            <a:tailEnd len="sm" w="sm" type="none"/>
          </a:ln>
          <a:effectLst>
            <a:outerShdw blurRad="57150" rotWithShape="0" algn="bl" dir="5400000" dist="19050">
              <a:srgbClr val="000000">
                <a:alpha val="2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00" name="Google Shape;600;p77"/>
          <p:cNvPicPr preferRelativeResize="0"/>
          <p:nvPr/>
        </p:nvPicPr>
        <p:blipFill rotWithShape="1">
          <a:blip r:embed="rId4">
            <a:alphaModFix/>
          </a:blip>
          <a:srcRect b="0" l="0" r="0" t="0"/>
          <a:stretch/>
        </p:blipFill>
        <p:spPr>
          <a:xfrm>
            <a:off x="6345691" y="4156031"/>
            <a:ext cx="980868" cy="506254"/>
          </a:xfrm>
          <a:prstGeom prst="rect">
            <a:avLst/>
          </a:prstGeom>
          <a:noFill/>
          <a:ln>
            <a:noFill/>
          </a:ln>
        </p:spPr>
      </p:pic>
      <p:pic>
        <p:nvPicPr>
          <p:cNvPr id="601" name="Google Shape;601;p77"/>
          <p:cNvPicPr preferRelativeResize="0"/>
          <p:nvPr/>
        </p:nvPicPr>
        <p:blipFill rotWithShape="1">
          <a:blip r:embed="rId5">
            <a:alphaModFix/>
          </a:blip>
          <a:srcRect b="0" l="0" r="0" t="0"/>
          <a:stretch/>
        </p:blipFill>
        <p:spPr>
          <a:xfrm>
            <a:off x="6800010" y="2995747"/>
            <a:ext cx="1845640" cy="396753"/>
          </a:xfrm>
          <a:prstGeom prst="rect">
            <a:avLst/>
          </a:prstGeom>
          <a:noFill/>
          <a:ln>
            <a:noFill/>
          </a:ln>
        </p:spPr>
      </p:pic>
      <p:pic>
        <p:nvPicPr>
          <p:cNvPr id="602" name="Google Shape;602;p77"/>
          <p:cNvPicPr preferRelativeResize="0"/>
          <p:nvPr/>
        </p:nvPicPr>
        <p:blipFill rotWithShape="1">
          <a:blip r:embed="rId6">
            <a:alphaModFix/>
          </a:blip>
          <a:srcRect b="0" l="0" r="0" t="0"/>
          <a:stretch/>
        </p:blipFill>
        <p:spPr>
          <a:xfrm>
            <a:off x="4849764" y="4203415"/>
            <a:ext cx="1189106" cy="371233"/>
          </a:xfrm>
          <a:prstGeom prst="rect">
            <a:avLst/>
          </a:prstGeom>
          <a:noFill/>
          <a:ln>
            <a:noFill/>
          </a:ln>
        </p:spPr>
      </p:pic>
      <p:pic>
        <p:nvPicPr>
          <p:cNvPr id="603" name="Google Shape;603;p77"/>
          <p:cNvPicPr preferRelativeResize="0"/>
          <p:nvPr/>
        </p:nvPicPr>
        <p:blipFill rotWithShape="1">
          <a:blip r:embed="rId7">
            <a:alphaModFix/>
          </a:blip>
          <a:srcRect b="0" l="0" r="0" t="0"/>
          <a:stretch/>
        </p:blipFill>
        <p:spPr>
          <a:xfrm>
            <a:off x="4643356" y="2983301"/>
            <a:ext cx="1814527" cy="421671"/>
          </a:xfrm>
          <a:prstGeom prst="rect">
            <a:avLst/>
          </a:prstGeom>
          <a:noFill/>
          <a:ln>
            <a:noFill/>
          </a:ln>
        </p:spPr>
      </p:pic>
      <p:pic>
        <p:nvPicPr>
          <p:cNvPr id="604" name="Google Shape;604;p77"/>
          <p:cNvPicPr preferRelativeResize="0"/>
          <p:nvPr/>
        </p:nvPicPr>
        <p:blipFill rotWithShape="1">
          <a:blip r:embed="rId8">
            <a:alphaModFix/>
          </a:blip>
          <a:srcRect b="0" l="0" r="0" t="0"/>
          <a:stretch/>
        </p:blipFill>
        <p:spPr>
          <a:xfrm>
            <a:off x="3056832" y="3309737"/>
            <a:ext cx="1116369" cy="876658"/>
          </a:xfrm>
          <a:prstGeom prst="rect">
            <a:avLst/>
          </a:prstGeom>
          <a:noFill/>
          <a:ln>
            <a:noFill/>
          </a:ln>
        </p:spPr>
      </p:pic>
      <p:pic>
        <p:nvPicPr>
          <p:cNvPr id="605" name="Google Shape;605;p77"/>
          <p:cNvPicPr preferRelativeResize="0"/>
          <p:nvPr/>
        </p:nvPicPr>
        <p:blipFill rotWithShape="1">
          <a:blip r:embed="rId9">
            <a:alphaModFix/>
          </a:blip>
          <a:srcRect b="0" l="0" r="0" t="0"/>
          <a:stretch/>
        </p:blipFill>
        <p:spPr>
          <a:xfrm>
            <a:off x="3193973" y="4156031"/>
            <a:ext cx="1371949" cy="418616"/>
          </a:xfrm>
          <a:prstGeom prst="rect">
            <a:avLst/>
          </a:prstGeom>
          <a:noFill/>
          <a:ln>
            <a:noFill/>
          </a:ln>
        </p:spPr>
      </p:pic>
      <p:pic>
        <p:nvPicPr>
          <p:cNvPr id="606" name="Google Shape;606;p77"/>
          <p:cNvPicPr preferRelativeResize="0"/>
          <p:nvPr/>
        </p:nvPicPr>
        <p:blipFill rotWithShape="1">
          <a:blip r:embed="rId10">
            <a:alphaModFix/>
          </a:blip>
          <a:srcRect b="0" l="0" r="0" t="0"/>
          <a:stretch/>
        </p:blipFill>
        <p:spPr>
          <a:xfrm>
            <a:off x="7722837" y="3544915"/>
            <a:ext cx="843037" cy="391196"/>
          </a:xfrm>
          <a:prstGeom prst="rect">
            <a:avLst/>
          </a:prstGeom>
          <a:noFill/>
          <a:ln>
            <a:noFill/>
          </a:ln>
        </p:spPr>
      </p:pic>
      <p:pic>
        <p:nvPicPr>
          <p:cNvPr id="607" name="Google Shape;607;p77"/>
          <p:cNvPicPr preferRelativeResize="0"/>
          <p:nvPr/>
        </p:nvPicPr>
        <p:blipFill rotWithShape="1">
          <a:blip r:embed="rId11">
            <a:alphaModFix/>
          </a:blip>
          <a:srcRect b="0" l="0" r="0" t="0"/>
          <a:stretch/>
        </p:blipFill>
        <p:spPr>
          <a:xfrm>
            <a:off x="7675062" y="4151551"/>
            <a:ext cx="890830" cy="423098"/>
          </a:xfrm>
          <a:prstGeom prst="rect">
            <a:avLst/>
          </a:prstGeom>
          <a:noFill/>
          <a:ln>
            <a:noFill/>
          </a:ln>
        </p:spPr>
      </p:pic>
      <p:pic>
        <p:nvPicPr>
          <p:cNvPr id="608" name="Google Shape;608;p77"/>
          <p:cNvPicPr preferRelativeResize="0"/>
          <p:nvPr/>
        </p:nvPicPr>
        <p:blipFill rotWithShape="1">
          <a:blip r:embed="rId12">
            <a:alphaModFix/>
          </a:blip>
          <a:srcRect b="0" l="0" r="0" t="0"/>
          <a:stretch/>
        </p:blipFill>
        <p:spPr>
          <a:xfrm>
            <a:off x="3072455" y="2908777"/>
            <a:ext cx="1059646" cy="480568"/>
          </a:xfrm>
          <a:prstGeom prst="rect">
            <a:avLst/>
          </a:prstGeom>
          <a:noFill/>
          <a:ln>
            <a:noFill/>
          </a:ln>
        </p:spPr>
      </p:pic>
      <p:pic>
        <p:nvPicPr>
          <p:cNvPr id="609" name="Google Shape;609;p77"/>
          <p:cNvPicPr preferRelativeResize="0"/>
          <p:nvPr/>
        </p:nvPicPr>
        <p:blipFill rotWithShape="1">
          <a:blip r:embed="rId13">
            <a:alphaModFix/>
          </a:blip>
          <a:srcRect b="0" l="0" r="0" t="0"/>
          <a:stretch/>
        </p:blipFill>
        <p:spPr>
          <a:xfrm>
            <a:off x="6279562" y="3249998"/>
            <a:ext cx="908071" cy="908071"/>
          </a:xfrm>
          <a:prstGeom prst="rect">
            <a:avLst/>
          </a:prstGeom>
          <a:noFill/>
          <a:ln>
            <a:noFill/>
          </a:ln>
        </p:spPr>
      </p:pic>
      <p:pic>
        <p:nvPicPr>
          <p:cNvPr id="610" name="Google Shape;610;p77"/>
          <p:cNvPicPr preferRelativeResize="0"/>
          <p:nvPr/>
        </p:nvPicPr>
        <p:blipFill rotWithShape="1">
          <a:blip r:embed="rId14">
            <a:alphaModFix/>
          </a:blip>
          <a:srcRect b="0" l="0" r="0" t="0"/>
          <a:stretch/>
        </p:blipFill>
        <p:spPr>
          <a:xfrm>
            <a:off x="4736751" y="3552468"/>
            <a:ext cx="980536" cy="404906"/>
          </a:xfrm>
          <a:prstGeom prst="rect">
            <a:avLst/>
          </a:prstGeom>
          <a:noFill/>
          <a:ln>
            <a:noFill/>
          </a:ln>
        </p:spPr>
      </p:pic>
      <p:grpSp>
        <p:nvGrpSpPr>
          <p:cNvPr id="611" name="Google Shape;611;p77"/>
          <p:cNvGrpSpPr/>
          <p:nvPr/>
        </p:nvGrpSpPr>
        <p:grpSpPr>
          <a:xfrm>
            <a:off x="384535" y="2561854"/>
            <a:ext cx="1502688" cy="2284360"/>
            <a:chOff x="384535" y="1651729"/>
            <a:chExt cx="1502688" cy="2284360"/>
          </a:xfrm>
        </p:grpSpPr>
        <p:pic>
          <p:nvPicPr>
            <p:cNvPr id="612" name="Google Shape;612;p77"/>
            <p:cNvPicPr preferRelativeResize="0"/>
            <p:nvPr/>
          </p:nvPicPr>
          <p:blipFill rotWithShape="1">
            <a:blip r:embed="rId15">
              <a:alphaModFix/>
            </a:blip>
            <a:srcRect b="0" l="0" r="0" t="0"/>
            <a:stretch/>
          </p:blipFill>
          <p:spPr>
            <a:xfrm>
              <a:off x="384535" y="1896430"/>
              <a:ext cx="1171574" cy="942974"/>
            </a:xfrm>
            <a:prstGeom prst="rect">
              <a:avLst/>
            </a:prstGeom>
            <a:noFill/>
            <a:ln>
              <a:noFill/>
            </a:ln>
          </p:spPr>
        </p:pic>
        <p:pic>
          <p:nvPicPr>
            <p:cNvPr id="613" name="Google Shape;613;p77"/>
            <p:cNvPicPr preferRelativeResize="0"/>
            <p:nvPr/>
          </p:nvPicPr>
          <p:blipFill rotWithShape="1">
            <a:blip r:embed="rId16">
              <a:alphaModFix/>
            </a:blip>
            <a:srcRect b="0" l="0" r="0" t="0"/>
            <a:stretch/>
          </p:blipFill>
          <p:spPr>
            <a:xfrm>
              <a:off x="483243" y="3415739"/>
              <a:ext cx="503605" cy="520350"/>
            </a:xfrm>
            <a:prstGeom prst="rect">
              <a:avLst/>
            </a:prstGeom>
            <a:noFill/>
            <a:ln>
              <a:noFill/>
            </a:ln>
          </p:spPr>
        </p:pic>
        <p:pic>
          <p:nvPicPr>
            <p:cNvPr id="614" name="Google Shape;614;p77"/>
            <p:cNvPicPr preferRelativeResize="0"/>
            <p:nvPr/>
          </p:nvPicPr>
          <p:blipFill rotWithShape="1">
            <a:blip r:embed="rId17">
              <a:alphaModFix/>
            </a:blip>
            <a:srcRect b="0" l="0" r="0" t="0"/>
            <a:stretch/>
          </p:blipFill>
          <p:spPr>
            <a:xfrm>
              <a:off x="515624" y="2991323"/>
              <a:ext cx="1371599" cy="276224"/>
            </a:xfrm>
            <a:prstGeom prst="rect">
              <a:avLst/>
            </a:prstGeom>
            <a:noFill/>
            <a:ln>
              <a:noFill/>
            </a:ln>
          </p:spPr>
        </p:pic>
        <p:sp>
          <p:nvSpPr>
            <p:cNvPr id="615" name="Google Shape;615;p77"/>
            <p:cNvSpPr txBox="1"/>
            <p:nvPr/>
          </p:nvSpPr>
          <p:spPr>
            <a:xfrm>
              <a:off x="502200" y="1651729"/>
              <a:ext cx="827400" cy="161700"/>
            </a:xfrm>
            <a:prstGeom prst="rect">
              <a:avLst/>
            </a:prstGeom>
            <a:noFill/>
            <a:ln>
              <a:noFill/>
            </a:ln>
          </p:spPr>
          <p:txBody>
            <a:bodyPr anchorCtr="0" anchor="t" bIns="0" lIns="0" spcFirstLastPara="1" rIns="0" wrap="square" tIns="15225">
              <a:spAutoFit/>
            </a:bodyPr>
            <a:lstStyle/>
            <a:p>
              <a:pPr indent="0" lvl="0" marL="12700" rtl="0" algn="l">
                <a:lnSpc>
                  <a:spcPct val="100000"/>
                </a:lnSpc>
                <a:spcBef>
                  <a:spcPts val="0"/>
                </a:spcBef>
                <a:spcAft>
                  <a:spcPts val="0"/>
                </a:spcAft>
                <a:buNone/>
              </a:pPr>
              <a:r>
                <a:rPr lang="es" sz="950">
                  <a:solidFill>
                    <a:srgbClr val="FFFFFF"/>
                  </a:solidFill>
                  <a:latin typeface="Arial"/>
                  <a:ea typeface="Arial"/>
                  <a:cs typeface="Arial"/>
                  <a:sym typeface="Arial"/>
                </a:rPr>
                <a:t>Coordinación:</a:t>
              </a:r>
              <a:endParaRPr sz="950">
                <a:latin typeface="Arial"/>
                <a:ea typeface="Arial"/>
                <a:cs typeface="Arial"/>
                <a:sym typeface="Arial"/>
              </a:endParaRPr>
            </a:p>
          </p:txBody>
        </p:sp>
      </p:grpSp>
      <p:sp>
        <p:nvSpPr>
          <p:cNvPr id="616" name="Google Shape;616;p77"/>
          <p:cNvSpPr txBox="1"/>
          <p:nvPr/>
        </p:nvSpPr>
        <p:spPr>
          <a:xfrm>
            <a:off x="2970075" y="1214000"/>
            <a:ext cx="5896800" cy="762000"/>
          </a:xfrm>
          <a:prstGeom prst="rect">
            <a:avLst/>
          </a:prstGeom>
          <a:noFill/>
          <a:ln>
            <a:noFill/>
          </a:ln>
        </p:spPr>
        <p:txBody>
          <a:bodyPr anchorCtr="0" anchor="t" bIns="0" lIns="0" spcFirstLastPara="1" rIns="0" wrap="square" tIns="14600">
            <a:spAutoFit/>
          </a:bodyPr>
          <a:lstStyle/>
          <a:p>
            <a:pPr indent="0" lvl="0" marL="12700" rtl="0" algn="r">
              <a:lnSpc>
                <a:spcPct val="100000"/>
              </a:lnSpc>
              <a:spcBef>
                <a:spcPts val="0"/>
              </a:spcBef>
              <a:spcAft>
                <a:spcPts val="0"/>
              </a:spcAft>
              <a:buNone/>
            </a:pPr>
            <a:r>
              <a:rPr lang="es" sz="4855">
                <a:solidFill>
                  <a:schemeClr val="lt1"/>
                </a:solidFill>
                <a:latin typeface="Raleway Black"/>
                <a:ea typeface="Raleway Black"/>
                <a:cs typeface="Raleway Black"/>
                <a:sym typeface="Raleway Black"/>
              </a:rPr>
              <a:t>¡Muchas gracias!</a:t>
            </a:r>
            <a:endParaRPr sz="4855">
              <a:solidFill>
                <a:schemeClr val="lt1"/>
              </a:solidFill>
              <a:latin typeface="Raleway Black"/>
              <a:ea typeface="Raleway Black"/>
              <a:cs typeface="Raleway Black"/>
              <a:sym typeface="Raleway Blac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41"/>
          <p:cNvSpPr txBox="1"/>
          <p:nvPr/>
        </p:nvSpPr>
        <p:spPr>
          <a:xfrm>
            <a:off x="454200" y="444900"/>
            <a:ext cx="8244900" cy="6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b="0" i="0" lang="es" sz="1000" u="none" cap="none" strike="noStrike">
                <a:solidFill>
                  <a:srgbClr val="2F85C7"/>
                </a:solidFill>
                <a:latin typeface="Raleway Black"/>
                <a:ea typeface="Raleway Black"/>
                <a:cs typeface="Raleway Black"/>
                <a:sym typeface="Raleway Black"/>
              </a:rPr>
              <a:t>V Encuentro de Fundaciones Donantes </a:t>
            </a:r>
            <a:endParaRPr b="0" i="0" sz="1000" u="none" cap="none" strike="noStrike">
              <a:solidFill>
                <a:srgbClr val="2F85C7"/>
              </a:solidFill>
              <a:latin typeface="Raleway Black"/>
              <a:ea typeface="Raleway Black"/>
              <a:cs typeface="Raleway Black"/>
              <a:sym typeface="Raleway Black"/>
            </a:endParaRPr>
          </a:p>
          <a:p>
            <a:pPr indent="0" lvl="0" marL="0" rtl="0" algn="l">
              <a:lnSpc>
                <a:spcPct val="115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Sobre los ponentes</a:t>
            </a:r>
            <a:endParaRPr sz="3000">
              <a:solidFill>
                <a:srgbClr val="2F85C7"/>
              </a:solidFill>
              <a:latin typeface="Raleway Black"/>
              <a:ea typeface="Raleway Black"/>
              <a:cs typeface="Raleway Black"/>
              <a:sym typeface="Raleway Black"/>
            </a:endParaRPr>
          </a:p>
        </p:txBody>
      </p:sp>
      <p:pic>
        <p:nvPicPr>
          <p:cNvPr id="201" name="Google Shape;201;p41"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cxnSp>
        <p:nvCxnSpPr>
          <p:cNvPr id="202" name="Google Shape;202;p41"/>
          <p:cNvCxnSpPr/>
          <p:nvPr/>
        </p:nvCxnSpPr>
        <p:spPr>
          <a:xfrm>
            <a:off x="455750" y="1820793"/>
            <a:ext cx="8241600" cy="0"/>
          </a:xfrm>
          <a:prstGeom prst="straightConnector1">
            <a:avLst/>
          </a:prstGeom>
          <a:noFill/>
          <a:ln cap="flat" cmpd="sng" w="9525">
            <a:solidFill>
              <a:srgbClr val="2F85C7"/>
            </a:solidFill>
            <a:prstDash val="solid"/>
            <a:round/>
            <a:headEnd len="med" w="med" type="none"/>
            <a:tailEnd len="med" w="med" type="none"/>
          </a:ln>
        </p:spPr>
      </p:cxnSp>
      <p:cxnSp>
        <p:nvCxnSpPr>
          <p:cNvPr id="203" name="Google Shape;203;p41"/>
          <p:cNvCxnSpPr/>
          <p:nvPr/>
        </p:nvCxnSpPr>
        <p:spPr>
          <a:xfrm>
            <a:off x="455750" y="2551646"/>
            <a:ext cx="8241600" cy="0"/>
          </a:xfrm>
          <a:prstGeom prst="straightConnector1">
            <a:avLst/>
          </a:prstGeom>
          <a:noFill/>
          <a:ln cap="flat" cmpd="sng" w="9525">
            <a:solidFill>
              <a:srgbClr val="2F85C7"/>
            </a:solidFill>
            <a:prstDash val="solid"/>
            <a:round/>
            <a:headEnd len="med" w="med" type="none"/>
            <a:tailEnd len="med" w="med" type="none"/>
          </a:ln>
        </p:spPr>
      </p:cxnSp>
      <p:cxnSp>
        <p:nvCxnSpPr>
          <p:cNvPr id="204" name="Google Shape;204;p41"/>
          <p:cNvCxnSpPr/>
          <p:nvPr/>
        </p:nvCxnSpPr>
        <p:spPr>
          <a:xfrm>
            <a:off x="455750" y="3282500"/>
            <a:ext cx="8241600" cy="0"/>
          </a:xfrm>
          <a:prstGeom prst="straightConnector1">
            <a:avLst/>
          </a:prstGeom>
          <a:noFill/>
          <a:ln cap="flat" cmpd="sng" w="9525">
            <a:solidFill>
              <a:srgbClr val="2F85C7"/>
            </a:solidFill>
            <a:prstDash val="solid"/>
            <a:round/>
            <a:headEnd len="med" w="med" type="none"/>
            <a:tailEnd len="med" w="med" type="none"/>
          </a:ln>
        </p:spPr>
      </p:cxnSp>
      <p:cxnSp>
        <p:nvCxnSpPr>
          <p:cNvPr id="205" name="Google Shape;205;p41"/>
          <p:cNvCxnSpPr/>
          <p:nvPr/>
        </p:nvCxnSpPr>
        <p:spPr>
          <a:xfrm>
            <a:off x="455750" y="4058353"/>
            <a:ext cx="8241600" cy="0"/>
          </a:xfrm>
          <a:prstGeom prst="straightConnector1">
            <a:avLst/>
          </a:prstGeom>
          <a:noFill/>
          <a:ln cap="flat" cmpd="sng" w="9525">
            <a:solidFill>
              <a:srgbClr val="2F85C7"/>
            </a:solidFill>
            <a:prstDash val="solid"/>
            <a:round/>
            <a:headEnd len="med" w="med" type="none"/>
            <a:tailEnd len="med" w="med" type="none"/>
          </a:ln>
        </p:spPr>
      </p:cxnSp>
      <p:pic>
        <p:nvPicPr>
          <p:cNvPr id="206" name="Google Shape;206;p41"/>
          <p:cNvPicPr preferRelativeResize="0"/>
          <p:nvPr/>
        </p:nvPicPr>
        <p:blipFill rotWithShape="1">
          <a:blip r:embed="rId4">
            <a:alphaModFix/>
          </a:blip>
          <a:srcRect b="0" l="0" r="0" t="0"/>
          <a:stretch/>
        </p:blipFill>
        <p:spPr>
          <a:xfrm>
            <a:off x="454198" y="1918642"/>
            <a:ext cx="560400" cy="560400"/>
          </a:xfrm>
          <a:prstGeom prst="ellipse">
            <a:avLst/>
          </a:prstGeom>
          <a:noFill/>
          <a:ln>
            <a:noFill/>
          </a:ln>
        </p:spPr>
      </p:pic>
      <p:grpSp>
        <p:nvGrpSpPr>
          <p:cNvPr id="207" name="Google Shape;207;p41"/>
          <p:cNvGrpSpPr/>
          <p:nvPr/>
        </p:nvGrpSpPr>
        <p:grpSpPr>
          <a:xfrm>
            <a:off x="454198" y="1175767"/>
            <a:ext cx="8243127" cy="560400"/>
            <a:chOff x="454198" y="1175767"/>
            <a:chExt cx="8243127" cy="560400"/>
          </a:xfrm>
        </p:grpSpPr>
        <p:sp>
          <p:nvSpPr>
            <p:cNvPr id="208" name="Google Shape;208;p41"/>
            <p:cNvSpPr txBox="1"/>
            <p:nvPr/>
          </p:nvSpPr>
          <p:spPr>
            <a:xfrm>
              <a:off x="1212450" y="1214167"/>
              <a:ext cx="2333400" cy="483600"/>
            </a:xfrm>
            <a:prstGeom prst="rect">
              <a:avLst/>
            </a:prstGeom>
            <a:noFill/>
            <a:ln>
              <a:noFill/>
            </a:ln>
          </p:spPr>
          <p:txBody>
            <a:bodyPr anchorCtr="0" anchor="t" bIns="26025" lIns="26025" spcFirstLastPara="1" rIns="26025" wrap="square" tIns="26025">
              <a:spAutoFit/>
            </a:bodyPr>
            <a:lstStyle/>
            <a:p>
              <a:pPr indent="0" lvl="0" marL="0" rtl="0" algn="l">
                <a:lnSpc>
                  <a:spcPct val="100000"/>
                </a:lnSpc>
                <a:spcBef>
                  <a:spcPts val="0"/>
                </a:spcBef>
                <a:spcAft>
                  <a:spcPts val="0"/>
                </a:spcAft>
                <a:buNone/>
              </a:pPr>
              <a:r>
                <a:rPr lang="es" sz="1000">
                  <a:solidFill>
                    <a:srgbClr val="2F85C7"/>
                  </a:solidFill>
                  <a:latin typeface="Raleway Black"/>
                  <a:ea typeface="Raleway Black"/>
                  <a:cs typeface="Raleway Black"/>
                  <a:sym typeface="Raleway Black"/>
                </a:rPr>
                <a:t>Andrea González de Vega</a:t>
              </a:r>
              <a:endParaRPr b="1" sz="1000">
                <a:solidFill>
                  <a:srgbClr val="2F85C7"/>
                </a:solidFill>
                <a:latin typeface="Open Sans"/>
                <a:ea typeface="Open Sans"/>
                <a:cs typeface="Open Sans"/>
                <a:sym typeface="Open Sans"/>
              </a:endParaRPr>
            </a:p>
            <a:p>
              <a:pPr indent="0" lvl="0" marL="0" rtl="0" algn="l">
                <a:lnSpc>
                  <a:spcPct val="100000"/>
                </a:lnSpc>
                <a:spcBef>
                  <a:spcPts val="0"/>
                </a:spcBef>
                <a:spcAft>
                  <a:spcPts val="0"/>
                </a:spcAft>
                <a:buNone/>
              </a:pPr>
              <a:r>
                <a:rPr lang="es" sz="900">
                  <a:solidFill>
                    <a:srgbClr val="2F85C7"/>
                  </a:solidFill>
                  <a:highlight>
                    <a:schemeClr val="lt1"/>
                  </a:highlight>
                  <a:latin typeface="Open Sans"/>
                  <a:ea typeface="Open Sans"/>
                  <a:cs typeface="Open Sans"/>
                  <a:sym typeface="Open Sans"/>
                </a:rPr>
                <a:t>Directora de Proyecto en </a:t>
              </a:r>
              <a:endParaRPr sz="900">
                <a:solidFill>
                  <a:srgbClr val="2F85C7"/>
                </a:solidFill>
                <a:highlight>
                  <a:schemeClr val="lt1"/>
                </a:highlight>
                <a:latin typeface="Open Sans"/>
                <a:ea typeface="Open Sans"/>
                <a:cs typeface="Open Sans"/>
                <a:sym typeface="Open Sans"/>
              </a:endParaRPr>
            </a:p>
            <a:p>
              <a:pPr indent="0" lvl="0" marL="0" rtl="0" algn="l">
                <a:lnSpc>
                  <a:spcPct val="100000"/>
                </a:lnSpc>
                <a:spcBef>
                  <a:spcPts val="0"/>
                </a:spcBef>
                <a:spcAft>
                  <a:spcPts val="0"/>
                </a:spcAft>
                <a:buNone/>
              </a:pPr>
              <a:r>
                <a:rPr lang="es" sz="900">
                  <a:solidFill>
                    <a:srgbClr val="2F85C7"/>
                  </a:solidFill>
                  <a:highlight>
                    <a:schemeClr val="lt1"/>
                  </a:highlight>
                  <a:latin typeface="Open Sans"/>
                  <a:ea typeface="Open Sans"/>
                  <a:cs typeface="Open Sans"/>
                  <a:sym typeface="Open Sans"/>
                </a:rPr>
                <a:t>Fundación Daniel y Nina Carasso</a:t>
              </a:r>
              <a:endParaRPr b="1" sz="900">
                <a:solidFill>
                  <a:srgbClr val="2F85C7"/>
                </a:solidFill>
                <a:latin typeface="Open Sans"/>
                <a:ea typeface="Open Sans"/>
                <a:cs typeface="Open Sans"/>
                <a:sym typeface="Open Sans"/>
              </a:endParaRPr>
            </a:p>
          </p:txBody>
        </p:sp>
        <p:sp>
          <p:nvSpPr>
            <p:cNvPr id="209" name="Google Shape;209;p41"/>
            <p:cNvSpPr txBox="1"/>
            <p:nvPr/>
          </p:nvSpPr>
          <p:spPr>
            <a:xfrm>
              <a:off x="3624325" y="1291117"/>
              <a:ext cx="5073000" cy="329700"/>
            </a:xfrm>
            <a:prstGeom prst="rect">
              <a:avLst/>
            </a:prstGeom>
            <a:noFill/>
            <a:ln>
              <a:noFill/>
            </a:ln>
          </p:spPr>
          <p:txBody>
            <a:bodyPr anchorCtr="0" anchor="t" bIns="26025" lIns="26025" spcFirstLastPara="1" rIns="26025" wrap="square" tIns="26025">
              <a:spAutoFit/>
            </a:bodyPr>
            <a:lstStyle/>
            <a:p>
              <a:pPr indent="0" lvl="0" marL="0" rtl="0" algn="l">
                <a:lnSpc>
                  <a:spcPct val="100000"/>
                </a:lnSpc>
                <a:spcBef>
                  <a:spcPts val="0"/>
                </a:spcBef>
                <a:spcAft>
                  <a:spcPts val="0"/>
                </a:spcAft>
                <a:buNone/>
              </a:pPr>
              <a:r>
                <a:rPr lang="es" sz="900">
                  <a:solidFill>
                    <a:srgbClr val="303030"/>
                  </a:solidFill>
                  <a:highlight>
                    <a:srgbClr val="FFFFFF"/>
                  </a:highlight>
                  <a:latin typeface="Open Sans"/>
                  <a:ea typeface="Open Sans"/>
                  <a:cs typeface="Open Sans"/>
                  <a:sym typeface="Open Sans"/>
                </a:rPr>
                <a:t>Lidera programas de innovación social como "Enzima", utilizando la alimentación sostenible y la cultura como palancas de cambio territorial.</a:t>
              </a:r>
              <a:endParaRPr sz="900">
                <a:solidFill>
                  <a:srgbClr val="303030"/>
                </a:solidFill>
                <a:highlight>
                  <a:srgbClr val="FFFFFF"/>
                </a:highlight>
                <a:latin typeface="Open Sans"/>
                <a:ea typeface="Open Sans"/>
                <a:cs typeface="Open Sans"/>
                <a:sym typeface="Open Sans"/>
              </a:endParaRPr>
            </a:p>
          </p:txBody>
        </p:sp>
        <p:pic>
          <p:nvPicPr>
            <p:cNvPr id="210" name="Google Shape;210;p41"/>
            <p:cNvPicPr preferRelativeResize="0"/>
            <p:nvPr/>
          </p:nvPicPr>
          <p:blipFill rotWithShape="1">
            <a:blip r:embed="rId4">
              <a:alphaModFix/>
            </a:blip>
            <a:srcRect b="0" l="0" r="0" t="0"/>
            <a:stretch/>
          </p:blipFill>
          <p:spPr>
            <a:xfrm>
              <a:off x="454198" y="1175767"/>
              <a:ext cx="560400" cy="560400"/>
            </a:xfrm>
            <a:prstGeom prst="ellipse">
              <a:avLst/>
            </a:prstGeom>
            <a:noFill/>
            <a:ln>
              <a:noFill/>
            </a:ln>
          </p:spPr>
        </p:pic>
      </p:grpSp>
      <p:grpSp>
        <p:nvGrpSpPr>
          <p:cNvPr id="211" name="Google Shape;211;p41"/>
          <p:cNvGrpSpPr/>
          <p:nvPr/>
        </p:nvGrpSpPr>
        <p:grpSpPr>
          <a:xfrm>
            <a:off x="454198" y="1905420"/>
            <a:ext cx="8243127" cy="561600"/>
            <a:chOff x="454198" y="1927494"/>
            <a:chExt cx="8243127" cy="561600"/>
          </a:xfrm>
        </p:grpSpPr>
        <p:sp>
          <p:nvSpPr>
            <p:cNvPr id="212" name="Google Shape;212;p41"/>
            <p:cNvSpPr txBox="1"/>
            <p:nvPr/>
          </p:nvSpPr>
          <p:spPr>
            <a:xfrm>
              <a:off x="1212450" y="1957042"/>
              <a:ext cx="2333400" cy="4836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Clr>
                  <a:schemeClr val="dk1"/>
                </a:buClr>
                <a:buSzPts val="1100"/>
                <a:buFont typeface="Arial"/>
                <a:buNone/>
              </a:pPr>
              <a:r>
                <a:rPr lang="es" sz="1000">
                  <a:solidFill>
                    <a:srgbClr val="2F85C7"/>
                  </a:solidFill>
                  <a:latin typeface="Raleway Black"/>
                  <a:ea typeface="Raleway Black"/>
                  <a:cs typeface="Raleway Black"/>
                  <a:sym typeface="Raleway Black"/>
                </a:rPr>
                <a:t>Javier Martínez Llorca</a:t>
              </a:r>
              <a:endParaRPr b="1" sz="1000">
                <a:solidFill>
                  <a:srgbClr val="2F85C7"/>
                </a:solidFill>
                <a:latin typeface="Open Sans"/>
                <a:ea typeface="Open Sans"/>
                <a:cs typeface="Open Sans"/>
                <a:sym typeface="Open Sans"/>
              </a:endParaRPr>
            </a:p>
            <a:p>
              <a:pPr indent="0" lvl="0" marL="0" rtl="0" algn="l">
                <a:spcBef>
                  <a:spcPts val="0"/>
                </a:spcBef>
                <a:spcAft>
                  <a:spcPts val="0"/>
                </a:spcAft>
                <a:buNone/>
              </a:pPr>
              <a:r>
                <a:rPr lang="es" sz="900">
                  <a:solidFill>
                    <a:srgbClr val="2F85C7"/>
                  </a:solidFill>
                  <a:highlight>
                    <a:schemeClr val="lt1"/>
                  </a:highlight>
                  <a:latin typeface="Open Sans"/>
                  <a:ea typeface="Open Sans"/>
                  <a:cs typeface="Open Sans"/>
                  <a:sym typeface="Open Sans"/>
                </a:rPr>
                <a:t>Director de Desarrollo Organizacional, European Climate Foundation</a:t>
              </a:r>
              <a:endParaRPr sz="1000">
                <a:solidFill>
                  <a:srgbClr val="2F85C7"/>
                </a:solidFill>
                <a:latin typeface="Raleway Black"/>
                <a:ea typeface="Raleway Black"/>
                <a:cs typeface="Raleway Black"/>
                <a:sym typeface="Raleway Black"/>
              </a:endParaRPr>
            </a:p>
          </p:txBody>
        </p:sp>
        <p:sp>
          <p:nvSpPr>
            <p:cNvPr id="213" name="Google Shape;213;p41"/>
            <p:cNvSpPr txBox="1"/>
            <p:nvPr/>
          </p:nvSpPr>
          <p:spPr>
            <a:xfrm>
              <a:off x="3624325" y="2033992"/>
              <a:ext cx="5073000" cy="3297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None/>
              </a:pPr>
              <a:r>
                <a:rPr lang="es" sz="900">
                  <a:solidFill>
                    <a:srgbClr val="303030"/>
                  </a:solidFill>
                  <a:highlight>
                    <a:schemeClr val="lt1"/>
                  </a:highlight>
                  <a:latin typeface="Open Sans"/>
                  <a:ea typeface="Open Sans"/>
                  <a:cs typeface="Open Sans"/>
                  <a:sym typeface="Open Sans"/>
                </a:rPr>
                <a:t>Diseña estrategias de fortalecimiento y resiliencia para que las organizaciones climáticas logren un impacto estructural y a gran escala.</a:t>
              </a:r>
              <a:endParaRPr sz="900">
                <a:solidFill>
                  <a:srgbClr val="303030"/>
                </a:solidFill>
                <a:highlight>
                  <a:srgbClr val="FFFFFF"/>
                </a:highlight>
                <a:latin typeface="Open Sans"/>
                <a:ea typeface="Open Sans"/>
                <a:cs typeface="Open Sans"/>
                <a:sym typeface="Open Sans"/>
              </a:endParaRPr>
            </a:p>
          </p:txBody>
        </p:sp>
        <p:pic>
          <p:nvPicPr>
            <p:cNvPr id="214" name="Google Shape;214;p41"/>
            <p:cNvPicPr preferRelativeResize="0"/>
            <p:nvPr/>
          </p:nvPicPr>
          <p:blipFill rotWithShape="1">
            <a:blip r:embed="rId5">
              <a:alphaModFix/>
            </a:blip>
            <a:srcRect b="0" l="18446" r="14745" t="0"/>
            <a:stretch/>
          </p:blipFill>
          <p:spPr>
            <a:xfrm>
              <a:off x="454198" y="1927494"/>
              <a:ext cx="561600" cy="561600"/>
            </a:xfrm>
            <a:prstGeom prst="ellipse">
              <a:avLst/>
            </a:prstGeom>
            <a:noFill/>
            <a:ln>
              <a:noFill/>
            </a:ln>
          </p:spPr>
        </p:pic>
      </p:grpSp>
      <p:grpSp>
        <p:nvGrpSpPr>
          <p:cNvPr id="215" name="Google Shape;215;p41"/>
          <p:cNvGrpSpPr/>
          <p:nvPr/>
        </p:nvGrpSpPr>
        <p:grpSpPr>
          <a:xfrm>
            <a:off x="453589" y="2636273"/>
            <a:ext cx="8243736" cy="561600"/>
            <a:chOff x="453589" y="2659038"/>
            <a:chExt cx="8243736" cy="561600"/>
          </a:xfrm>
        </p:grpSpPr>
        <p:sp>
          <p:nvSpPr>
            <p:cNvPr id="216" name="Google Shape;216;p41"/>
            <p:cNvSpPr txBox="1"/>
            <p:nvPr/>
          </p:nvSpPr>
          <p:spPr>
            <a:xfrm>
              <a:off x="1212450" y="2767338"/>
              <a:ext cx="2333400" cy="3450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Clr>
                  <a:schemeClr val="dk1"/>
                </a:buClr>
                <a:buSzPts val="1100"/>
                <a:buFont typeface="Arial"/>
                <a:buNone/>
              </a:pPr>
              <a:r>
                <a:rPr lang="es" sz="1000">
                  <a:solidFill>
                    <a:srgbClr val="2F85C7"/>
                  </a:solidFill>
                  <a:latin typeface="Raleway Black"/>
                  <a:ea typeface="Raleway Black"/>
                  <a:cs typeface="Raleway Black"/>
                  <a:sym typeface="Raleway Black"/>
                </a:rPr>
                <a:t>Irene Salgado </a:t>
              </a:r>
              <a:endParaRPr b="1" sz="1000">
                <a:solidFill>
                  <a:srgbClr val="2F85C7"/>
                </a:solidFill>
                <a:latin typeface="Open Sans"/>
                <a:ea typeface="Open Sans"/>
                <a:cs typeface="Open Sans"/>
                <a:sym typeface="Open Sans"/>
              </a:endParaRPr>
            </a:p>
            <a:p>
              <a:pPr indent="0" lvl="0" marL="0" rtl="0" algn="l">
                <a:spcBef>
                  <a:spcPts val="0"/>
                </a:spcBef>
                <a:spcAft>
                  <a:spcPts val="0"/>
                </a:spcAft>
                <a:buNone/>
              </a:pPr>
              <a:r>
                <a:rPr lang="es" sz="900">
                  <a:solidFill>
                    <a:srgbClr val="2F85C7"/>
                  </a:solidFill>
                  <a:highlight>
                    <a:schemeClr val="lt1"/>
                  </a:highlight>
                  <a:latin typeface="Open Sans"/>
                  <a:ea typeface="Open Sans"/>
                  <a:cs typeface="Open Sans"/>
                  <a:sym typeface="Open Sans"/>
                </a:rPr>
                <a:t>Programme Manager en Porticus</a:t>
              </a:r>
              <a:endParaRPr sz="1000">
                <a:solidFill>
                  <a:srgbClr val="2F85C7"/>
                </a:solidFill>
                <a:latin typeface="Raleway Black"/>
                <a:ea typeface="Raleway Black"/>
                <a:cs typeface="Raleway Black"/>
                <a:sym typeface="Raleway Black"/>
              </a:endParaRPr>
            </a:p>
          </p:txBody>
        </p:sp>
        <p:sp>
          <p:nvSpPr>
            <p:cNvPr id="217" name="Google Shape;217;p41"/>
            <p:cNvSpPr txBox="1"/>
            <p:nvPr/>
          </p:nvSpPr>
          <p:spPr>
            <a:xfrm>
              <a:off x="3624325" y="2774988"/>
              <a:ext cx="5073000" cy="3297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None/>
              </a:pPr>
              <a:r>
                <a:rPr lang="es" sz="900">
                  <a:solidFill>
                    <a:srgbClr val="303030"/>
                  </a:solidFill>
                  <a:highlight>
                    <a:schemeClr val="lt1"/>
                  </a:highlight>
                  <a:latin typeface="Open Sans"/>
                  <a:ea typeface="Open Sans"/>
                  <a:cs typeface="Open Sans"/>
                  <a:sym typeface="Open Sans"/>
                </a:rPr>
                <a:t>Especialista en comunidades de impacto colectivo, trabaja en la protección de colectivos vulnerables y en la transformación de la cultura organizativa hacia entornos seguros.</a:t>
              </a:r>
              <a:endParaRPr sz="900">
                <a:solidFill>
                  <a:srgbClr val="303030"/>
                </a:solidFill>
                <a:highlight>
                  <a:srgbClr val="FFFFFF"/>
                </a:highlight>
                <a:latin typeface="Open Sans"/>
                <a:ea typeface="Open Sans"/>
                <a:cs typeface="Open Sans"/>
                <a:sym typeface="Open Sans"/>
              </a:endParaRPr>
            </a:p>
          </p:txBody>
        </p:sp>
        <p:pic>
          <p:nvPicPr>
            <p:cNvPr id="218" name="Google Shape;218;p41"/>
            <p:cNvPicPr preferRelativeResize="0"/>
            <p:nvPr/>
          </p:nvPicPr>
          <p:blipFill rotWithShape="1">
            <a:blip r:embed="rId6">
              <a:alphaModFix/>
            </a:blip>
            <a:srcRect b="0" l="0" r="0" t="0"/>
            <a:stretch/>
          </p:blipFill>
          <p:spPr>
            <a:xfrm>
              <a:off x="453589" y="2659038"/>
              <a:ext cx="561600" cy="561600"/>
            </a:xfrm>
            <a:prstGeom prst="ellipse">
              <a:avLst/>
            </a:prstGeom>
            <a:noFill/>
            <a:ln>
              <a:noFill/>
            </a:ln>
          </p:spPr>
        </p:pic>
      </p:grpSp>
      <p:grpSp>
        <p:nvGrpSpPr>
          <p:cNvPr id="219" name="Google Shape;219;p41"/>
          <p:cNvGrpSpPr/>
          <p:nvPr/>
        </p:nvGrpSpPr>
        <p:grpSpPr>
          <a:xfrm>
            <a:off x="453600" y="3367126"/>
            <a:ext cx="8243725" cy="606600"/>
            <a:chOff x="453600" y="3423350"/>
            <a:chExt cx="8243725" cy="606600"/>
          </a:xfrm>
        </p:grpSpPr>
        <p:sp>
          <p:nvSpPr>
            <p:cNvPr id="220" name="Google Shape;220;p41"/>
            <p:cNvSpPr txBox="1"/>
            <p:nvPr/>
          </p:nvSpPr>
          <p:spPr>
            <a:xfrm>
              <a:off x="1212450" y="3484850"/>
              <a:ext cx="2333400" cy="4836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Clr>
                  <a:schemeClr val="dk1"/>
                </a:buClr>
                <a:buSzPts val="1100"/>
                <a:buFont typeface="Arial"/>
                <a:buNone/>
              </a:pPr>
              <a:r>
                <a:rPr lang="es" sz="1000">
                  <a:solidFill>
                    <a:srgbClr val="2F85C7"/>
                  </a:solidFill>
                  <a:latin typeface="Raleway Black"/>
                  <a:ea typeface="Raleway Black"/>
                  <a:cs typeface="Raleway Black"/>
                  <a:sym typeface="Raleway Black"/>
                </a:rPr>
                <a:t>Ana Juviño</a:t>
              </a:r>
              <a:endParaRPr b="1" sz="1000">
                <a:solidFill>
                  <a:srgbClr val="2F85C7"/>
                </a:solidFill>
                <a:latin typeface="Open Sans"/>
                <a:ea typeface="Open Sans"/>
                <a:cs typeface="Open Sans"/>
                <a:sym typeface="Open Sans"/>
              </a:endParaRPr>
            </a:p>
            <a:p>
              <a:pPr indent="0" lvl="0" marL="0" rtl="0" algn="l">
                <a:spcBef>
                  <a:spcPts val="0"/>
                </a:spcBef>
                <a:spcAft>
                  <a:spcPts val="0"/>
                </a:spcAft>
                <a:buNone/>
              </a:pPr>
              <a:r>
                <a:rPr lang="es" sz="900">
                  <a:solidFill>
                    <a:srgbClr val="2F85C7"/>
                  </a:solidFill>
                  <a:highlight>
                    <a:schemeClr val="lt1"/>
                  </a:highlight>
                  <a:latin typeface="Open Sans"/>
                  <a:ea typeface="Open Sans"/>
                  <a:cs typeface="Open Sans"/>
                  <a:sym typeface="Open Sans"/>
                </a:rPr>
                <a:t>Jefa del Departamento de Formación y Empleo en Fundación ONCE</a:t>
              </a:r>
              <a:endParaRPr sz="1000">
                <a:solidFill>
                  <a:srgbClr val="2F85C7"/>
                </a:solidFill>
                <a:latin typeface="Raleway Black"/>
                <a:ea typeface="Raleway Black"/>
                <a:cs typeface="Raleway Black"/>
                <a:sym typeface="Raleway Black"/>
              </a:endParaRPr>
            </a:p>
          </p:txBody>
        </p:sp>
        <p:sp>
          <p:nvSpPr>
            <p:cNvPr id="221" name="Google Shape;221;p41"/>
            <p:cNvSpPr txBox="1"/>
            <p:nvPr/>
          </p:nvSpPr>
          <p:spPr>
            <a:xfrm>
              <a:off x="3624325" y="3423350"/>
              <a:ext cx="5073000" cy="6066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None/>
              </a:pPr>
              <a:r>
                <a:rPr lang="es" sz="900">
                  <a:solidFill>
                    <a:srgbClr val="303030"/>
                  </a:solidFill>
                  <a:highlight>
                    <a:schemeClr val="lt1"/>
                  </a:highlight>
                  <a:latin typeface="Open Sans"/>
                  <a:ea typeface="Open Sans"/>
                  <a:cs typeface="Open Sans"/>
                  <a:sym typeface="Open Sans"/>
                </a:rPr>
                <a:t>Consultora y facilitadora experta en inversión social. Cataliza procesos de innovación y diálogo estratégico entre fundaciones, aportando una visión práctica para resolver los retos complejos del tercer sector. Miembro del Comité de Coordinación de Fundaciones Donantes de la AEF. </a:t>
              </a:r>
              <a:endParaRPr sz="900">
                <a:solidFill>
                  <a:srgbClr val="303030"/>
                </a:solidFill>
                <a:highlight>
                  <a:srgbClr val="FFFFFF"/>
                </a:highlight>
                <a:latin typeface="Open Sans"/>
                <a:ea typeface="Open Sans"/>
                <a:cs typeface="Open Sans"/>
                <a:sym typeface="Open Sans"/>
              </a:endParaRPr>
            </a:p>
          </p:txBody>
        </p:sp>
        <p:pic>
          <p:nvPicPr>
            <p:cNvPr id="222" name="Google Shape;222;p41"/>
            <p:cNvPicPr preferRelativeResize="0"/>
            <p:nvPr/>
          </p:nvPicPr>
          <p:blipFill rotWithShape="1">
            <a:blip r:embed="rId7">
              <a:alphaModFix/>
            </a:blip>
            <a:srcRect b="0" l="0" r="0" t="0"/>
            <a:stretch/>
          </p:blipFill>
          <p:spPr>
            <a:xfrm>
              <a:off x="453600" y="3445850"/>
              <a:ext cx="561600" cy="561600"/>
            </a:xfrm>
            <a:prstGeom prst="ellipse">
              <a:avLst/>
            </a:prstGeom>
            <a:noFill/>
            <a:ln>
              <a:noFill/>
            </a:ln>
          </p:spPr>
        </p:pic>
      </p:grpSp>
      <p:grpSp>
        <p:nvGrpSpPr>
          <p:cNvPr id="223" name="Google Shape;223;p41"/>
          <p:cNvGrpSpPr/>
          <p:nvPr/>
        </p:nvGrpSpPr>
        <p:grpSpPr>
          <a:xfrm>
            <a:off x="455750" y="4142979"/>
            <a:ext cx="8241575" cy="584250"/>
            <a:chOff x="455750" y="4142979"/>
            <a:chExt cx="8241575" cy="584250"/>
          </a:xfrm>
        </p:grpSpPr>
        <p:sp>
          <p:nvSpPr>
            <p:cNvPr id="224" name="Google Shape;224;p41"/>
            <p:cNvSpPr txBox="1"/>
            <p:nvPr/>
          </p:nvSpPr>
          <p:spPr>
            <a:xfrm>
              <a:off x="1212450" y="4181979"/>
              <a:ext cx="2333400" cy="4836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Clr>
                  <a:schemeClr val="dk1"/>
                </a:buClr>
                <a:buSzPts val="1100"/>
                <a:buFont typeface="Arial"/>
                <a:buNone/>
              </a:pPr>
              <a:r>
                <a:rPr lang="es" sz="1000">
                  <a:solidFill>
                    <a:srgbClr val="2F85C7"/>
                  </a:solidFill>
                  <a:latin typeface="Raleway Black"/>
                  <a:ea typeface="Raleway Black"/>
                  <a:cs typeface="Raleway Black"/>
                  <a:sym typeface="Raleway Black"/>
                </a:rPr>
                <a:t>Rosa Gallego</a:t>
              </a:r>
              <a:r>
                <a:rPr b="1" lang="es" sz="1000">
                  <a:solidFill>
                    <a:srgbClr val="2F85C7"/>
                  </a:solidFill>
                  <a:latin typeface="Open Sans"/>
                  <a:ea typeface="Open Sans"/>
                  <a:cs typeface="Open Sans"/>
                  <a:sym typeface="Open Sans"/>
                </a:rPr>
                <a:t> </a:t>
              </a:r>
              <a:endParaRPr b="1" sz="1000">
                <a:solidFill>
                  <a:srgbClr val="2F85C7"/>
                </a:solidFill>
                <a:latin typeface="Open Sans"/>
                <a:ea typeface="Open Sans"/>
                <a:cs typeface="Open Sans"/>
                <a:sym typeface="Open Sans"/>
              </a:endParaRPr>
            </a:p>
            <a:p>
              <a:pPr indent="0" lvl="0" marL="0" rtl="0" algn="l">
                <a:spcBef>
                  <a:spcPts val="0"/>
                </a:spcBef>
                <a:spcAft>
                  <a:spcPts val="0"/>
                </a:spcAft>
                <a:buNone/>
              </a:pPr>
              <a:r>
                <a:rPr lang="es" sz="900">
                  <a:solidFill>
                    <a:srgbClr val="2F85C7"/>
                  </a:solidFill>
                  <a:highlight>
                    <a:schemeClr val="lt1"/>
                  </a:highlight>
                  <a:latin typeface="Open Sans"/>
                  <a:ea typeface="Open Sans"/>
                  <a:cs typeface="Open Sans"/>
                  <a:sym typeface="Open Sans"/>
                </a:rPr>
                <a:t>Directora de Relaciones Internacionales</a:t>
              </a:r>
              <a:br>
                <a:rPr lang="es" sz="900">
                  <a:solidFill>
                    <a:srgbClr val="2F85C7"/>
                  </a:solidFill>
                  <a:highlight>
                    <a:schemeClr val="lt1"/>
                  </a:highlight>
                  <a:latin typeface="Open Sans"/>
                  <a:ea typeface="Open Sans"/>
                  <a:cs typeface="Open Sans"/>
                  <a:sym typeface="Open Sans"/>
                </a:rPr>
              </a:br>
              <a:r>
                <a:rPr lang="es" sz="900">
                  <a:solidFill>
                    <a:srgbClr val="2F85C7"/>
                  </a:solidFill>
                  <a:highlight>
                    <a:schemeClr val="lt1"/>
                  </a:highlight>
                  <a:latin typeface="Open Sans"/>
                  <a:ea typeface="Open Sans"/>
                  <a:cs typeface="Open Sans"/>
                  <a:sym typeface="Open Sans"/>
                </a:rPr>
                <a:t>y Fundaciones Comunitarias en AEF</a:t>
              </a:r>
              <a:endParaRPr sz="1000">
                <a:solidFill>
                  <a:srgbClr val="2F85C7"/>
                </a:solidFill>
                <a:latin typeface="Raleway Black"/>
                <a:ea typeface="Raleway Black"/>
                <a:cs typeface="Raleway Black"/>
                <a:sym typeface="Raleway Black"/>
              </a:endParaRPr>
            </a:p>
          </p:txBody>
        </p:sp>
        <p:sp>
          <p:nvSpPr>
            <p:cNvPr id="225" name="Google Shape;225;p41"/>
            <p:cNvSpPr txBox="1"/>
            <p:nvPr/>
          </p:nvSpPr>
          <p:spPr>
            <a:xfrm>
              <a:off x="3624325" y="4258929"/>
              <a:ext cx="5073000" cy="468300"/>
            </a:xfrm>
            <a:prstGeom prst="rect">
              <a:avLst/>
            </a:prstGeom>
            <a:noFill/>
            <a:ln>
              <a:noFill/>
            </a:ln>
          </p:spPr>
          <p:txBody>
            <a:bodyPr anchorCtr="0" anchor="t" bIns="26025" lIns="26025" spcFirstLastPara="1" rIns="26025" wrap="square" tIns="26025">
              <a:spAutoFit/>
            </a:bodyPr>
            <a:lstStyle/>
            <a:p>
              <a:pPr indent="0" lvl="0" marL="0" rtl="0" algn="l">
                <a:spcBef>
                  <a:spcPts val="0"/>
                </a:spcBef>
                <a:spcAft>
                  <a:spcPts val="0"/>
                </a:spcAft>
                <a:buNone/>
              </a:pPr>
              <a:r>
                <a:rPr lang="es" sz="900">
                  <a:solidFill>
                    <a:srgbClr val="303030"/>
                  </a:solidFill>
                  <a:highlight>
                    <a:schemeClr val="lt1"/>
                  </a:highlight>
                  <a:latin typeface="Open Sans"/>
                  <a:ea typeface="Open Sans"/>
                  <a:cs typeface="Open Sans"/>
                  <a:sym typeface="Open Sans"/>
                </a:rPr>
                <a:t>Experta en el ecosistema fundacional europeo, se especializa en conectar fundaciones con redes globales, en fomentar el fortalecimiento institucional del sector y en promover filantropía</a:t>
              </a:r>
              <a:endParaRPr sz="900">
                <a:solidFill>
                  <a:srgbClr val="303030"/>
                </a:solidFill>
                <a:highlight>
                  <a:schemeClr val="lt1"/>
                </a:highlight>
                <a:latin typeface="Open Sans"/>
                <a:ea typeface="Open Sans"/>
                <a:cs typeface="Open Sans"/>
                <a:sym typeface="Open Sans"/>
              </a:endParaRPr>
            </a:p>
          </p:txBody>
        </p:sp>
        <p:pic>
          <p:nvPicPr>
            <p:cNvPr id="226" name="Google Shape;226;p41"/>
            <p:cNvPicPr preferRelativeResize="0"/>
            <p:nvPr/>
          </p:nvPicPr>
          <p:blipFill rotWithShape="1">
            <a:blip r:embed="rId8">
              <a:alphaModFix/>
            </a:blip>
            <a:srcRect b="20000" l="0" r="0" t="0"/>
            <a:stretch/>
          </p:blipFill>
          <p:spPr>
            <a:xfrm>
              <a:off x="455750" y="4142979"/>
              <a:ext cx="561600" cy="561600"/>
            </a:xfrm>
            <a:prstGeom prst="ellipse">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2"/>
          <p:cNvSpPr txBox="1"/>
          <p:nvPr/>
        </p:nvSpPr>
        <p:spPr>
          <a:xfrm>
            <a:off x="454200" y="444900"/>
            <a:ext cx="8244900" cy="6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b="0" i="0" lang="es" sz="1000" u="none" cap="none" strike="noStrike">
                <a:solidFill>
                  <a:srgbClr val="2F85C7"/>
                </a:solidFill>
                <a:latin typeface="Raleway Black"/>
                <a:ea typeface="Raleway Black"/>
                <a:cs typeface="Raleway Black"/>
                <a:sym typeface="Raleway Black"/>
              </a:rPr>
              <a:t>V Encuentro de Fundaciones Donantes </a:t>
            </a:r>
            <a:endParaRPr b="0" i="0" sz="1000" u="none" cap="none" strike="noStrike">
              <a:solidFill>
                <a:srgbClr val="2F85C7"/>
              </a:solidFill>
              <a:latin typeface="Raleway Black"/>
              <a:ea typeface="Raleway Black"/>
              <a:cs typeface="Raleway Black"/>
              <a:sym typeface="Raleway Black"/>
            </a:endParaRPr>
          </a:p>
          <a:p>
            <a:pPr indent="0" lvl="0" marL="0" rtl="0" algn="l">
              <a:lnSpc>
                <a:spcPct val="115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Participantes</a:t>
            </a:r>
            <a:endParaRPr sz="3000">
              <a:solidFill>
                <a:srgbClr val="2F85C7"/>
              </a:solidFill>
              <a:latin typeface="Raleway Black"/>
              <a:ea typeface="Raleway Black"/>
              <a:cs typeface="Raleway Black"/>
              <a:sym typeface="Raleway Black"/>
            </a:endParaRPr>
          </a:p>
        </p:txBody>
      </p:sp>
      <p:sp>
        <p:nvSpPr>
          <p:cNvPr id="232" name="Google Shape;232;p42"/>
          <p:cNvSpPr/>
          <p:nvPr/>
        </p:nvSpPr>
        <p:spPr>
          <a:xfrm rot="-2318">
            <a:off x="9391787" y="2269543"/>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233" name="Google Shape;233;p42" title="AEF_asociación_española_de_fundaciones.png"/>
          <p:cNvPicPr preferRelativeResize="0"/>
          <p:nvPr/>
        </p:nvPicPr>
        <p:blipFill>
          <a:blip r:embed="rId4">
            <a:alphaModFix/>
          </a:blip>
          <a:stretch>
            <a:fillRect/>
          </a:stretch>
        </p:blipFill>
        <p:spPr>
          <a:xfrm>
            <a:off x="7994216" y="444900"/>
            <a:ext cx="704882" cy="479400"/>
          </a:xfrm>
          <a:prstGeom prst="rect">
            <a:avLst/>
          </a:prstGeom>
          <a:noFill/>
          <a:ln>
            <a:noFill/>
          </a:ln>
        </p:spPr>
      </p:pic>
      <p:sp>
        <p:nvSpPr>
          <p:cNvPr id="234" name="Google Shape;234;p42"/>
          <p:cNvSpPr txBox="1"/>
          <p:nvPr/>
        </p:nvSpPr>
        <p:spPr>
          <a:xfrm>
            <a:off x="4794450" y="1441300"/>
            <a:ext cx="3895200" cy="3447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CECA</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Coordinadora Catalana de Fundacions</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European Climate Foundation</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 Privada Banc Sabadell</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ADEY</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Adecco para la Integración Laboral</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Anesvad</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Caja de Burgos</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Caja de Extremadura</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Calala-Fondo de Mujeres</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Carmen Gandarias</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Daniel y Nina Carasso</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Disa</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Infinorsa</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Juan Entrecanales de Azcárate</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Mapfre</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María Francisca de Roviralta</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Nemesio Díez</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Occident</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ONCE</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Open Value</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Repsol</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Fundación "la Caixa"</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I.G. Advisors Impact and Growth</a:t>
            </a:r>
            <a:endParaRPr sz="800">
              <a:solidFill>
                <a:schemeClr val="dk1"/>
              </a:solidFill>
              <a:latin typeface="Open Sans"/>
              <a:ea typeface="Open Sans"/>
              <a:cs typeface="Open Sans"/>
              <a:sym typeface="Open Sans"/>
            </a:endParaRPr>
          </a:p>
          <a:p>
            <a:pPr indent="0" lvl="0" marL="0" rtl="0" algn="l">
              <a:spcBef>
                <a:spcPts val="0"/>
              </a:spcBef>
              <a:spcAft>
                <a:spcPts val="0"/>
              </a:spcAft>
              <a:buNone/>
            </a:pPr>
            <a:r>
              <a:rPr lang="es" sz="800">
                <a:solidFill>
                  <a:schemeClr val="dk1"/>
                </a:solidFill>
                <a:latin typeface="Open Sans"/>
                <a:ea typeface="Open Sans"/>
                <a:cs typeface="Open Sans"/>
                <a:sym typeface="Open Sans"/>
              </a:rPr>
              <a:t>Porticus Iberia</a:t>
            </a:r>
            <a:endParaRPr sz="8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s" sz="800">
                <a:solidFill>
                  <a:schemeClr val="dk1"/>
                </a:solidFill>
                <a:latin typeface="Open Sans"/>
                <a:ea typeface="Open Sans"/>
                <a:cs typeface="Open Sans"/>
                <a:sym typeface="Open Sans"/>
              </a:rPr>
              <a:t>Asociación Española de Fundaciones</a:t>
            </a:r>
            <a:endParaRPr sz="8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8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800">
              <a:solidFill>
                <a:schemeClr val="dk1"/>
              </a:solidFill>
              <a:latin typeface="Open Sans"/>
              <a:ea typeface="Open Sans"/>
              <a:cs typeface="Open Sans"/>
              <a:sym typeface="Open Sans"/>
            </a:endParaRPr>
          </a:p>
        </p:txBody>
      </p:sp>
      <p:cxnSp>
        <p:nvCxnSpPr>
          <p:cNvPr id="235" name="Google Shape;235;p42"/>
          <p:cNvCxnSpPr/>
          <p:nvPr/>
        </p:nvCxnSpPr>
        <p:spPr>
          <a:xfrm>
            <a:off x="455750" y="1215354"/>
            <a:ext cx="8241600" cy="0"/>
          </a:xfrm>
          <a:prstGeom prst="straightConnector1">
            <a:avLst/>
          </a:prstGeom>
          <a:noFill/>
          <a:ln cap="flat" cmpd="sng" w="9525">
            <a:solidFill>
              <a:srgbClr val="2F85C7"/>
            </a:solidFill>
            <a:prstDash val="solid"/>
            <a:round/>
            <a:headEnd len="med" w="med" type="none"/>
            <a:tailEnd len="med" w="med" type="none"/>
          </a:ln>
        </p:spPr>
      </p:cxnSp>
      <p:sp>
        <p:nvSpPr>
          <p:cNvPr id="236" name="Google Shape;236;p42"/>
          <p:cNvSpPr txBox="1"/>
          <p:nvPr/>
        </p:nvSpPr>
        <p:spPr>
          <a:xfrm>
            <a:off x="450000" y="1537388"/>
            <a:ext cx="3895200" cy="6387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s" sz="1000">
                <a:solidFill>
                  <a:srgbClr val="2F85C7"/>
                </a:solidFill>
                <a:highlight>
                  <a:srgbClr val="FFFFFF"/>
                </a:highlight>
                <a:latin typeface="Open Sans"/>
                <a:ea typeface="Open Sans"/>
                <a:cs typeface="Open Sans"/>
                <a:sym typeface="Open Sans"/>
              </a:rPr>
              <a:t>El V Encuentro de Fundaciones Donantes contó con la participación de 49 personas, que pertenecen a 26 organizaciones diferentes. </a:t>
            </a:r>
            <a:endParaRPr sz="1000">
              <a:solidFill>
                <a:srgbClr val="2F85C7"/>
              </a:solidFill>
              <a:highlight>
                <a:srgbClr val="FFFFFF"/>
              </a:highlight>
              <a:latin typeface="Open Sans"/>
              <a:ea typeface="Open Sans"/>
              <a:cs typeface="Open Sans"/>
              <a:sym typeface="Open Sans"/>
            </a:endParaRPr>
          </a:p>
          <a:p>
            <a:pPr indent="0" lvl="0" marL="0" rtl="0" algn="l">
              <a:spcBef>
                <a:spcPts val="0"/>
              </a:spcBef>
              <a:spcAft>
                <a:spcPts val="0"/>
              </a:spcAft>
              <a:buNone/>
            </a:pPr>
            <a:r>
              <a:t/>
            </a:r>
            <a:endParaRPr sz="700">
              <a:solidFill>
                <a:srgbClr val="2F85C7"/>
              </a:solidFill>
              <a:latin typeface="Raleway"/>
              <a:ea typeface="Raleway"/>
              <a:cs typeface="Raleway"/>
              <a:sym typeface="Raleway"/>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240" name="Shape 240"/>
        <p:cNvGrpSpPr/>
        <p:nvPr/>
      </p:nvGrpSpPr>
      <p:grpSpPr>
        <a:xfrm>
          <a:off x="0" y="0"/>
          <a:ext cx="0" cy="0"/>
          <a:chOff x="0" y="0"/>
          <a:chExt cx="0" cy="0"/>
        </a:xfrm>
      </p:grpSpPr>
      <p:pic>
        <p:nvPicPr>
          <p:cNvPr id="241" name="Google Shape;241;p43" title="AEF 4.png"/>
          <p:cNvPicPr preferRelativeResize="0"/>
          <p:nvPr/>
        </p:nvPicPr>
        <p:blipFill>
          <a:blip r:embed="rId3">
            <a:alphaModFix amt="55000"/>
          </a:blip>
          <a:stretch>
            <a:fillRect/>
          </a:stretch>
        </p:blipFill>
        <p:spPr>
          <a:xfrm>
            <a:off x="5467351" y="-335010"/>
            <a:ext cx="5963225" cy="8013573"/>
          </a:xfrm>
          <a:prstGeom prst="rect">
            <a:avLst/>
          </a:prstGeom>
          <a:noFill/>
          <a:ln>
            <a:noFill/>
          </a:ln>
        </p:spPr>
      </p:pic>
      <p:sp>
        <p:nvSpPr>
          <p:cNvPr id="242" name="Google Shape;242;p43"/>
          <p:cNvSpPr txBox="1"/>
          <p:nvPr>
            <p:ph idx="12" type="sldNum"/>
          </p:nvPr>
        </p:nvSpPr>
        <p:spPr>
          <a:xfrm>
            <a:off x="8419574" y="4700195"/>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s"/>
              <a:t>‹#›</a:t>
            </a:fld>
            <a:endParaRPr/>
          </a:p>
        </p:txBody>
      </p:sp>
      <p:sp>
        <p:nvSpPr>
          <p:cNvPr id="243" name="Google Shape;243;p43"/>
          <p:cNvSpPr txBox="1"/>
          <p:nvPr/>
        </p:nvSpPr>
        <p:spPr>
          <a:xfrm>
            <a:off x="490675" y="2235450"/>
            <a:ext cx="5422500" cy="672600"/>
          </a:xfrm>
          <a:prstGeom prst="rect">
            <a:avLst/>
          </a:prstGeom>
          <a:noFill/>
          <a:ln>
            <a:noFill/>
          </a:ln>
        </p:spPr>
        <p:txBody>
          <a:bodyPr anchorCtr="0" anchor="ctr" bIns="0" lIns="0" spcFirstLastPara="1" rIns="0" wrap="square" tIns="0">
            <a:spAutoFit/>
          </a:bodyPr>
          <a:lstStyle/>
          <a:p>
            <a:pPr indent="0" lvl="0" marL="0" marR="0" rtl="0" algn="l">
              <a:lnSpc>
                <a:spcPct val="90000"/>
              </a:lnSpc>
              <a:spcBef>
                <a:spcPts val="0"/>
              </a:spcBef>
              <a:spcAft>
                <a:spcPts val="0"/>
              </a:spcAft>
              <a:buClr>
                <a:schemeClr val="dk1"/>
              </a:buClr>
              <a:buSzPts val="3600"/>
              <a:buFont typeface="Arial"/>
              <a:buNone/>
            </a:pPr>
            <a:r>
              <a:rPr lang="es" sz="4855">
                <a:solidFill>
                  <a:schemeClr val="lt1"/>
                </a:solidFill>
                <a:latin typeface="Raleway Black"/>
                <a:ea typeface="Raleway Black"/>
                <a:cs typeface="Raleway Black"/>
                <a:sym typeface="Raleway Black"/>
              </a:rPr>
              <a:t>Bienvenida</a:t>
            </a:r>
            <a:endParaRPr b="0" i="0" sz="3500" u="none" cap="none" strike="noStrike">
              <a:solidFill>
                <a:schemeClr val="lt1"/>
              </a:solidFill>
              <a:latin typeface="Raleway"/>
              <a:ea typeface="Raleway"/>
              <a:cs typeface="Raleway"/>
              <a:sym typeface="Raleway"/>
            </a:endParaRPr>
          </a:p>
        </p:txBody>
      </p:sp>
      <p:pic>
        <p:nvPicPr>
          <p:cNvPr id="244" name="Google Shape;244;p43" title="AEF_asociación_española_de_fundaciones.png"/>
          <p:cNvPicPr preferRelativeResize="0"/>
          <p:nvPr/>
        </p:nvPicPr>
        <p:blipFill>
          <a:blip r:embed="rId4">
            <a:alphaModFix/>
          </a:blip>
          <a:stretch>
            <a:fillRect/>
          </a:stretch>
        </p:blipFill>
        <p:spPr>
          <a:xfrm>
            <a:off x="7994223" y="444900"/>
            <a:ext cx="704875" cy="47939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4"/>
          <p:cNvSpPr txBox="1"/>
          <p:nvPr/>
        </p:nvSpPr>
        <p:spPr>
          <a:xfrm>
            <a:off x="454200" y="745975"/>
            <a:ext cx="4715100" cy="1136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200">
                <a:solidFill>
                  <a:srgbClr val="2F85C7"/>
                </a:solidFill>
                <a:latin typeface="Raleway Black"/>
                <a:ea typeface="Raleway Black"/>
                <a:cs typeface="Raleway Black"/>
                <a:sym typeface="Raleway Black"/>
              </a:rPr>
              <a:t>Bienvenida</a:t>
            </a:r>
            <a:endParaRPr b="0" i="0" sz="100" u="none" cap="none" strike="noStrike">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Hacia la filantropía para el cambio sistémico</a:t>
            </a:r>
            <a:endParaRPr sz="3000">
              <a:solidFill>
                <a:srgbClr val="2F85C7"/>
              </a:solidFill>
              <a:latin typeface="Raleway Black"/>
              <a:ea typeface="Raleway Black"/>
              <a:cs typeface="Raleway Black"/>
              <a:sym typeface="Raleway Black"/>
            </a:endParaRPr>
          </a:p>
        </p:txBody>
      </p:sp>
      <p:sp>
        <p:nvSpPr>
          <p:cNvPr id="250" name="Google Shape;250;p44"/>
          <p:cNvSpPr/>
          <p:nvPr/>
        </p:nvSpPr>
        <p:spPr>
          <a:xfrm rot="10800000">
            <a:off x="9238050" y="739575"/>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251" name="Google Shape;251;p44"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cxnSp>
        <p:nvCxnSpPr>
          <p:cNvPr id="252" name="Google Shape;252;p44"/>
          <p:cNvCxnSpPr/>
          <p:nvPr/>
        </p:nvCxnSpPr>
        <p:spPr>
          <a:xfrm>
            <a:off x="4571950" y="2141238"/>
            <a:ext cx="0" cy="2075100"/>
          </a:xfrm>
          <a:prstGeom prst="straightConnector1">
            <a:avLst/>
          </a:prstGeom>
          <a:noFill/>
          <a:ln cap="flat" cmpd="sng" w="9525">
            <a:solidFill>
              <a:srgbClr val="2F85C7"/>
            </a:solidFill>
            <a:prstDash val="solid"/>
            <a:round/>
            <a:headEnd len="med" w="med" type="none"/>
            <a:tailEnd len="med" w="med" type="none"/>
          </a:ln>
        </p:spPr>
      </p:cxnSp>
      <p:sp>
        <p:nvSpPr>
          <p:cNvPr id="253" name="Google Shape;253;p44"/>
          <p:cNvSpPr txBox="1"/>
          <p:nvPr/>
        </p:nvSpPr>
        <p:spPr>
          <a:xfrm>
            <a:off x="4803875" y="2141238"/>
            <a:ext cx="3895200" cy="2050200"/>
          </a:xfrm>
          <a:prstGeom prst="rect">
            <a:avLst/>
          </a:prstGeom>
          <a:noFill/>
          <a:ln>
            <a:noFill/>
          </a:ln>
        </p:spPr>
        <p:txBody>
          <a:bodyPr anchorCtr="0" anchor="t" bIns="0" lIns="0" spcFirstLastPara="1" rIns="0" wrap="square" tIns="0">
            <a:spAutoFit/>
          </a:bodyPr>
          <a:lstStyle/>
          <a:p>
            <a:pPr indent="-137201" lvl="0" marL="172800" marR="0" rtl="0" algn="l">
              <a:lnSpc>
                <a:spcPct val="115000"/>
              </a:lnSpc>
              <a:spcBef>
                <a:spcPts val="0"/>
              </a:spcBef>
              <a:spcAft>
                <a:spcPts val="0"/>
              </a:spcAft>
              <a:buClr>
                <a:srgbClr val="2F85C7"/>
              </a:buClr>
              <a:buSzPts val="800"/>
              <a:buFont typeface="Open Sans"/>
              <a:buChar char="●"/>
            </a:pPr>
            <a:r>
              <a:rPr b="1" lang="es" sz="900">
                <a:solidFill>
                  <a:srgbClr val="303030"/>
                </a:solidFill>
                <a:highlight>
                  <a:srgbClr val="FFFFFF"/>
                </a:highlight>
                <a:latin typeface="Open Sans"/>
                <a:ea typeface="Open Sans"/>
                <a:cs typeface="Open Sans"/>
                <a:sym typeface="Open Sans"/>
              </a:rPr>
              <a:t>Evolución del modelo: </a:t>
            </a:r>
            <a:r>
              <a:rPr lang="es" sz="900">
                <a:solidFill>
                  <a:srgbClr val="303030"/>
                </a:solidFill>
                <a:highlight>
                  <a:srgbClr val="FFFFFF"/>
                </a:highlight>
                <a:latin typeface="Open Sans"/>
                <a:ea typeface="Open Sans"/>
                <a:cs typeface="Open Sans"/>
                <a:sym typeface="Open Sans"/>
              </a:rPr>
              <a:t>El paso definitivo de la filantropía tradicional (ayuda puntual para resolver un problema específico) a una filantropía que impulsa proyectos transformadores para resolver problemas sistémicos.</a:t>
            </a:r>
            <a:endParaRPr sz="900">
              <a:solidFill>
                <a:srgbClr val="303030"/>
              </a:solidFill>
              <a:highlight>
                <a:srgbClr val="FFFFFF"/>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rgbClr val="303030"/>
                </a:solidFill>
                <a:highlight>
                  <a:srgbClr val="FFFFFF"/>
                </a:highlight>
                <a:latin typeface="Open Sans"/>
                <a:ea typeface="Open Sans"/>
                <a:cs typeface="Open Sans"/>
                <a:sym typeface="Open Sans"/>
              </a:rPr>
              <a:t>Filantropía 4.0:</a:t>
            </a:r>
            <a:r>
              <a:rPr lang="es" sz="900">
                <a:solidFill>
                  <a:srgbClr val="303030"/>
                </a:solidFill>
                <a:highlight>
                  <a:srgbClr val="FFFFFF"/>
                </a:highlight>
                <a:latin typeface="Open Sans"/>
                <a:ea typeface="Open Sans"/>
                <a:cs typeface="Open Sans"/>
                <a:sym typeface="Open Sans"/>
              </a:rPr>
              <a:t> Las fundaciones donantes contribuyen con capital y, sobre todo, contribuyen con conocimiento, conexiones y alianzas.</a:t>
            </a:r>
            <a:endParaRPr sz="900">
              <a:solidFill>
                <a:srgbClr val="303030"/>
              </a:solidFill>
              <a:highlight>
                <a:srgbClr val="FFFFFF"/>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rgbClr val="303030"/>
                </a:solidFill>
                <a:highlight>
                  <a:srgbClr val="FFFFFF"/>
                </a:highlight>
                <a:latin typeface="Open Sans"/>
                <a:ea typeface="Open Sans"/>
                <a:cs typeface="Open Sans"/>
                <a:sym typeface="Open Sans"/>
              </a:rPr>
              <a:t>Diseñar para el futuro:</a:t>
            </a:r>
            <a:r>
              <a:rPr lang="es" sz="900">
                <a:solidFill>
                  <a:srgbClr val="303030"/>
                </a:solidFill>
                <a:highlight>
                  <a:srgbClr val="FFFFFF"/>
                </a:highlight>
                <a:latin typeface="Open Sans"/>
                <a:ea typeface="Open Sans"/>
                <a:cs typeface="Open Sans"/>
                <a:sym typeface="Open Sans"/>
              </a:rPr>
              <a:t> El objetivo es que, al finalizar el apoyo de la fundación, el proyecto deje una estructura que funcione por sí misma y resuelva el problema de forma sostenible.</a:t>
            </a:r>
            <a:endParaRPr sz="900">
              <a:solidFill>
                <a:srgbClr val="303030"/>
              </a:solidFill>
              <a:highlight>
                <a:srgbClr val="FFFFFF"/>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rgbClr val="303030"/>
                </a:solidFill>
                <a:highlight>
                  <a:srgbClr val="FFFFFF"/>
                </a:highlight>
                <a:latin typeface="Open Sans"/>
                <a:ea typeface="Open Sans"/>
                <a:cs typeface="Open Sans"/>
                <a:sym typeface="Open Sans"/>
              </a:rPr>
              <a:t>De la teoría a la acción colaborativa: </a:t>
            </a:r>
            <a:r>
              <a:rPr lang="es" sz="900">
                <a:solidFill>
                  <a:srgbClr val="303030"/>
                </a:solidFill>
                <a:highlight>
                  <a:srgbClr val="FFFFFF"/>
                </a:highlight>
                <a:latin typeface="Open Sans"/>
                <a:ea typeface="Open Sans"/>
                <a:cs typeface="Open Sans"/>
                <a:sym typeface="Open Sans"/>
              </a:rPr>
              <a:t>Fomento de la colaboración real entre pares —como la creación de fondos comunes— para financiar conjuntamente las actividades más innovadoras y de mayor impacto real.</a:t>
            </a:r>
            <a:endParaRPr sz="900">
              <a:solidFill>
                <a:srgbClr val="303030"/>
              </a:solidFill>
              <a:highlight>
                <a:srgbClr val="FFFFFF"/>
              </a:highlight>
              <a:latin typeface="Open Sans"/>
              <a:ea typeface="Open Sans"/>
              <a:cs typeface="Open Sans"/>
              <a:sym typeface="Open Sans"/>
            </a:endParaRPr>
          </a:p>
        </p:txBody>
      </p:sp>
      <p:sp>
        <p:nvSpPr>
          <p:cNvPr id="254" name="Google Shape;254;p44"/>
          <p:cNvSpPr txBox="1"/>
          <p:nvPr/>
        </p:nvSpPr>
        <p:spPr>
          <a:xfrm>
            <a:off x="454200" y="2141238"/>
            <a:ext cx="3895200" cy="20550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s" sz="1000">
                <a:solidFill>
                  <a:srgbClr val="2F85C7"/>
                </a:solidFill>
                <a:highlight>
                  <a:srgbClr val="FFFFFF"/>
                </a:highlight>
                <a:latin typeface="Open Sans"/>
                <a:ea typeface="Open Sans"/>
                <a:cs typeface="Open Sans"/>
                <a:sym typeface="Open Sans"/>
              </a:rPr>
              <a:t>La filantropía 4.0 es un modelo de acción social basado en la colaboración, la co-creación y el cambio sistémico. Promueve pasar de enfoques aislados a la resolución conjunta de problemas, buscando las causas fundamentales de los desafíos globales y soc</a:t>
            </a:r>
            <a:r>
              <a:rPr lang="es" sz="1000">
                <a:solidFill>
                  <a:srgbClr val="2F85C7"/>
                </a:solidFill>
                <a:highlight>
                  <a:srgbClr val="FFFFFF"/>
                </a:highlight>
                <a:latin typeface="Open Sans"/>
                <a:ea typeface="Open Sans"/>
                <a:cs typeface="Open Sans"/>
                <a:sym typeface="Open Sans"/>
              </a:rPr>
              <a:t>iales.</a:t>
            </a:r>
            <a:endParaRPr sz="1000">
              <a:solidFill>
                <a:srgbClr val="2F85C7"/>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1000">
              <a:solidFill>
                <a:srgbClr val="2F85C7"/>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s" sz="1000">
                <a:solidFill>
                  <a:schemeClr val="dk1"/>
                </a:solidFill>
                <a:highlight>
                  <a:srgbClr val="FFFFFF"/>
                </a:highlight>
                <a:latin typeface="Open Sans"/>
                <a:ea typeface="Open Sans"/>
                <a:cs typeface="Open Sans"/>
                <a:sym typeface="Open Sans"/>
              </a:rPr>
              <a:t>El concepto de filantropía 4.0 está desarrollado</a:t>
            </a:r>
            <a:r>
              <a:rPr lang="es" sz="1000">
                <a:solidFill>
                  <a:schemeClr val="dk1"/>
                </a:solidFill>
                <a:highlight>
                  <a:srgbClr val="FFFFFF"/>
                </a:highlight>
                <a:latin typeface="Open Sans"/>
                <a:ea typeface="Open Sans"/>
                <a:cs typeface="Open Sans"/>
                <a:sym typeface="Open Sans"/>
              </a:rPr>
              <a:t> por </a:t>
            </a:r>
            <a:r>
              <a:rPr b="1" lang="es" sz="1000">
                <a:solidFill>
                  <a:schemeClr val="dk1"/>
                </a:solidFill>
                <a:highlight>
                  <a:srgbClr val="FFFFFF"/>
                </a:highlight>
                <a:latin typeface="Open Sans"/>
                <a:ea typeface="Open Sans"/>
                <a:cs typeface="Open Sans"/>
                <a:sym typeface="Open Sans"/>
              </a:rPr>
              <a:t>Otto Scharmer —profesor del MIT y autor de la Teoría U—</a:t>
            </a:r>
            <a:r>
              <a:rPr lang="es" sz="1000">
                <a:solidFill>
                  <a:schemeClr val="dk1"/>
                </a:solidFill>
                <a:highlight>
                  <a:srgbClr val="FFFFFF"/>
                </a:highlight>
                <a:latin typeface="Open Sans"/>
                <a:ea typeface="Open Sans"/>
                <a:cs typeface="Open Sans"/>
                <a:sym typeface="Open Sans"/>
              </a:rPr>
              <a:t>, quien propone transitar de la caridad tradicional hacia una co-creación profunda dentro del ecosistema.</a:t>
            </a:r>
            <a:endParaRPr sz="1000">
              <a:solidFill>
                <a:schemeClr val="dk1"/>
              </a:solidFill>
              <a:highlight>
                <a:srgbClr val="FFFFFF"/>
              </a:highlight>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1000">
              <a:solidFill>
                <a:schemeClr val="dk1"/>
              </a:solidFill>
              <a:highlight>
                <a:srgbClr val="FFFFFF"/>
              </a:highlight>
              <a:latin typeface="Open Sans"/>
              <a:ea typeface="Open Sans"/>
              <a:cs typeface="Open Sans"/>
              <a:sym typeface="Open Sans"/>
            </a:endParaRPr>
          </a:p>
          <a:p>
            <a:pPr indent="0" lvl="0" marL="0" rtl="0" algn="l">
              <a:spcBef>
                <a:spcPts val="0"/>
              </a:spcBef>
              <a:spcAft>
                <a:spcPts val="0"/>
              </a:spcAft>
              <a:buNone/>
            </a:pPr>
            <a:r>
              <a:t/>
            </a:r>
            <a:endParaRPr sz="700">
              <a:solidFill>
                <a:srgbClr val="2F85C7"/>
              </a:solidFill>
              <a:latin typeface="Raleway"/>
              <a:ea typeface="Raleway"/>
              <a:cs typeface="Raleway"/>
              <a:sym typeface="Raleway"/>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5"/>
          <p:cNvSpPr txBox="1"/>
          <p:nvPr/>
        </p:nvSpPr>
        <p:spPr>
          <a:xfrm>
            <a:off x="454200" y="762313"/>
            <a:ext cx="3895200" cy="1136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2000"/>
              <a:buFont typeface="Arial"/>
              <a:buNone/>
            </a:pPr>
            <a:r>
              <a:rPr lang="es" sz="1200">
                <a:solidFill>
                  <a:srgbClr val="2F85C7"/>
                </a:solidFill>
                <a:latin typeface="Raleway Black"/>
                <a:ea typeface="Raleway Black"/>
                <a:cs typeface="Raleway Black"/>
                <a:sym typeface="Raleway Black"/>
              </a:rPr>
              <a:t>Bienvenida</a:t>
            </a:r>
            <a:endParaRPr b="0" i="0" sz="100" u="none" cap="none" strike="noStrike">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Hoja de ruta: </a:t>
            </a:r>
            <a:endParaRPr sz="3000">
              <a:solidFill>
                <a:srgbClr val="2F85C7"/>
              </a:solidFill>
              <a:latin typeface="Raleway Black"/>
              <a:ea typeface="Raleway Black"/>
              <a:cs typeface="Raleway Black"/>
              <a:sym typeface="Raleway Black"/>
            </a:endParaRPr>
          </a:p>
          <a:p>
            <a:pPr indent="0" lvl="0" marL="0" rtl="0" algn="l">
              <a:lnSpc>
                <a:spcPct val="100000"/>
              </a:lnSpc>
              <a:spcBef>
                <a:spcPts val="0"/>
              </a:spcBef>
              <a:spcAft>
                <a:spcPts val="0"/>
              </a:spcAft>
              <a:buClr>
                <a:schemeClr val="dk1"/>
              </a:buClr>
              <a:buSzPts val="2000"/>
              <a:buFont typeface="Arial"/>
              <a:buNone/>
            </a:pPr>
            <a:r>
              <a:rPr lang="es" sz="3000">
                <a:solidFill>
                  <a:srgbClr val="2F85C7"/>
                </a:solidFill>
                <a:latin typeface="Raleway Black"/>
                <a:ea typeface="Raleway Black"/>
                <a:cs typeface="Raleway Black"/>
                <a:sym typeface="Raleway Black"/>
              </a:rPr>
              <a:t>del “qué” al cómo”</a:t>
            </a:r>
            <a:endParaRPr sz="3000">
              <a:solidFill>
                <a:srgbClr val="2F85C7"/>
              </a:solidFill>
              <a:latin typeface="Raleway Black"/>
              <a:ea typeface="Raleway Black"/>
              <a:cs typeface="Raleway Black"/>
              <a:sym typeface="Raleway Black"/>
            </a:endParaRPr>
          </a:p>
        </p:txBody>
      </p:sp>
      <p:sp>
        <p:nvSpPr>
          <p:cNvPr id="260" name="Google Shape;260;p45"/>
          <p:cNvSpPr/>
          <p:nvPr/>
        </p:nvSpPr>
        <p:spPr>
          <a:xfrm rot="10800000">
            <a:off x="9238050" y="739575"/>
            <a:ext cx="444900" cy="174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Ç</a:t>
            </a:r>
            <a:endParaRPr/>
          </a:p>
        </p:txBody>
      </p:sp>
      <p:pic>
        <p:nvPicPr>
          <p:cNvPr id="261" name="Google Shape;261;p45" title="AEF_asociación_española_de_fundaciones.png"/>
          <p:cNvPicPr preferRelativeResize="0"/>
          <p:nvPr/>
        </p:nvPicPr>
        <p:blipFill>
          <a:blip r:embed="rId3">
            <a:alphaModFix/>
          </a:blip>
          <a:stretch>
            <a:fillRect/>
          </a:stretch>
        </p:blipFill>
        <p:spPr>
          <a:xfrm>
            <a:off x="7994216" y="444900"/>
            <a:ext cx="704882" cy="479400"/>
          </a:xfrm>
          <a:prstGeom prst="rect">
            <a:avLst/>
          </a:prstGeom>
          <a:noFill/>
          <a:ln>
            <a:noFill/>
          </a:ln>
        </p:spPr>
      </p:pic>
      <p:cxnSp>
        <p:nvCxnSpPr>
          <p:cNvPr id="262" name="Google Shape;262;p45"/>
          <p:cNvCxnSpPr/>
          <p:nvPr/>
        </p:nvCxnSpPr>
        <p:spPr>
          <a:xfrm>
            <a:off x="4571950" y="2157588"/>
            <a:ext cx="0" cy="2085000"/>
          </a:xfrm>
          <a:prstGeom prst="straightConnector1">
            <a:avLst/>
          </a:prstGeom>
          <a:noFill/>
          <a:ln cap="flat" cmpd="sng" w="9525">
            <a:solidFill>
              <a:srgbClr val="2F85C7"/>
            </a:solidFill>
            <a:prstDash val="solid"/>
            <a:round/>
            <a:headEnd len="med" w="med" type="none"/>
            <a:tailEnd len="med" w="med" type="none"/>
          </a:ln>
        </p:spPr>
      </p:cxnSp>
      <p:sp>
        <p:nvSpPr>
          <p:cNvPr id="263" name="Google Shape;263;p45"/>
          <p:cNvSpPr txBox="1"/>
          <p:nvPr/>
        </p:nvSpPr>
        <p:spPr>
          <a:xfrm>
            <a:off x="454200" y="2157588"/>
            <a:ext cx="3895200" cy="6387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s" sz="1000">
                <a:solidFill>
                  <a:srgbClr val="2F85C7"/>
                </a:solidFill>
                <a:highlight>
                  <a:srgbClr val="FFFFFF"/>
                </a:highlight>
                <a:latin typeface="Open Sans"/>
                <a:ea typeface="Open Sans"/>
                <a:cs typeface="Open Sans"/>
                <a:sym typeface="Open Sans"/>
              </a:rPr>
              <a:t>El marco mental que guía este documento nos invita a mirar más allá de la atención directa para intervenir en las </a:t>
            </a:r>
            <a:r>
              <a:rPr b="1" lang="es" sz="1000">
                <a:solidFill>
                  <a:srgbClr val="2F85C7"/>
                </a:solidFill>
                <a:highlight>
                  <a:srgbClr val="FFFFFF"/>
                </a:highlight>
                <a:latin typeface="Open Sans"/>
                <a:ea typeface="Open Sans"/>
                <a:cs typeface="Open Sans"/>
                <a:sym typeface="Open Sans"/>
              </a:rPr>
              <a:t>causas raíz</a:t>
            </a:r>
            <a:r>
              <a:rPr lang="es" sz="1000">
                <a:solidFill>
                  <a:srgbClr val="2F85C7"/>
                </a:solidFill>
                <a:highlight>
                  <a:srgbClr val="FFFFFF"/>
                </a:highlight>
                <a:latin typeface="Open Sans"/>
                <a:ea typeface="Open Sans"/>
                <a:cs typeface="Open Sans"/>
                <a:sym typeface="Open Sans"/>
              </a:rPr>
              <a:t> y en las </a:t>
            </a:r>
            <a:r>
              <a:rPr b="1" lang="es" sz="1000">
                <a:solidFill>
                  <a:srgbClr val="2F85C7"/>
                </a:solidFill>
                <a:highlight>
                  <a:srgbClr val="FFFFFF"/>
                </a:highlight>
                <a:latin typeface="Open Sans"/>
                <a:ea typeface="Open Sans"/>
                <a:cs typeface="Open Sans"/>
                <a:sym typeface="Open Sans"/>
              </a:rPr>
              <a:t>mentalidades</a:t>
            </a:r>
            <a:r>
              <a:rPr lang="es" sz="1000">
                <a:solidFill>
                  <a:srgbClr val="2F85C7"/>
                </a:solidFill>
                <a:highlight>
                  <a:srgbClr val="FFFFFF"/>
                </a:highlight>
                <a:latin typeface="Open Sans"/>
                <a:ea typeface="Open Sans"/>
                <a:cs typeface="Open Sans"/>
                <a:sym typeface="Open Sans"/>
              </a:rPr>
              <a:t> que sostienen los desafíos sociales actuales.</a:t>
            </a:r>
            <a:endParaRPr sz="1000">
              <a:solidFill>
                <a:srgbClr val="2F85C7"/>
              </a:solidFill>
              <a:highlight>
                <a:srgbClr val="FFFFFF"/>
              </a:highlight>
              <a:latin typeface="Open Sans"/>
              <a:ea typeface="Open Sans"/>
              <a:cs typeface="Open Sans"/>
              <a:sym typeface="Open Sans"/>
            </a:endParaRPr>
          </a:p>
          <a:p>
            <a:pPr indent="0" lvl="0" marL="0" rtl="0" algn="l">
              <a:spcBef>
                <a:spcPts val="0"/>
              </a:spcBef>
              <a:spcAft>
                <a:spcPts val="0"/>
              </a:spcAft>
              <a:buNone/>
            </a:pPr>
            <a:r>
              <a:t/>
            </a:r>
            <a:endParaRPr sz="700">
              <a:solidFill>
                <a:srgbClr val="2F85C7"/>
              </a:solidFill>
              <a:latin typeface="Raleway"/>
              <a:ea typeface="Raleway"/>
              <a:cs typeface="Raleway"/>
              <a:sym typeface="Raleway"/>
            </a:endParaRPr>
          </a:p>
        </p:txBody>
      </p:sp>
      <p:sp>
        <p:nvSpPr>
          <p:cNvPr id="264" name="Google Shape;264;p45"/>
          <p:cNvSpPr txBox="1"/>
          <p:nvPr/>
        </p:nvSpPr>
        <p:spPr>
          <a:xfrm>
            <a:off x="4803875" y="2157588"/>
            <a:ext cx="3895200" cy="2050200"/>
          </a:xfrm>
          <a:prstGeom prst="rect">
            <a:avLst/>
          </a:prstGeom>
          <a:noFill/>
          <a:ln>
            <a:noFill/>
          </a:ln>
        </p:spPr>
        <p:txBody>
          <a:bodyPr anchorCtr="0" anchor="t" bIns="0" lIns="0" spcFirstLastPara="1" rIns="0" wrap="square" tIns="0">
            <a:spAutoFit/>
          </a:bodyPr>
          <a:lstStyle/>
          <a:p>
            <a:pPr indent="-137201" lvl="0" marL="172800" marR="0" rtl="0" algn="l">
              <a:lnSpc>
                <a:spcPct val="115000"/>
              </a:lnSpc>
              <a:spcBef>
                <a:spcPts val="0"/>
              </a:spcBef>
              <a:spcAft>
                <a:spcPts val="0"/>
              </a:spcAft>
              <a:buClr>
                <a:srgbClr val="2F85C7"/>
              </a:buClr>
              <a:buSzPts val="800"/>
              <a:buFont typeface="Open Sans"/>
              <a:buChar char="●"/>
            </a:pPr>
            <a:r>
              <a:rPr b="1" lang="es" sz="900">
                <a:solidFill>
                  <a:srgbClr val="303030"/>
                </a:solidFill>
                <a:highlight>
                  <a:srgbClr val="FFFFFF"/>
                </a:highlight>
                <a:latin typeface="Open Sans"/>
                <a:ea typeface="Open Sans"/>
                <a:cs typeface="Open Sans"/>
                <a:sym typeface="Open Sans"/>
              </a:rPr>
              <a:t>Una agenda co-creada: </a:t>
            </a:r>
            <a:r>
              <a:rPr lang="es" sz="900">
                <a:solidFill>
                  <a:srgbClr val="303030"/>
                </a:solidFill>
                <a:highlight>
                  <a:srgbClr val="FFFFFF"/>
                </a:highlight>
                <a:latin typeface="Open Sans"/>
                <a:ea typeface="Open Sans"/>
                <a:cs typeface="Open Sans"/>
                <a:sym typeface="Open Sans"/>
              </a:rPr>
              <a:t>El contenido de este año nace de la escucha activa. Las fundaciones pidieron menos teoría y más casos concretos sobre cómo aterrizar el cambio sistémico en su gestión diaria.</a:t>
            </a:r>
            <a:endParaRPr sz="900">
              <a:solidFill>
                <a:srgbClr val="303030"/>
              </a:solidFill>
              <a:highlight>
                <a:srgbClr val="FFFFFF"/>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rgbClr val="303030"/>
                </a:solidFill>
                <a:highlight>
                  <a:srgbClr val="FFFFFF"/>
                </a:highlight>
                <a:latin typeface="Open Sans"/>
                <a:ea typeface="Open Sans"/>
                <a:cs typeface="Open Sans"/>
                <a:sym typeface="Open Sans"/>
              </a:rPr>
              <a:t>Alineación conceptual: </a:t>
            </a:r>
            <a:r>
              <a:rPr lang="es" sz="900">
                <a:solidFill>
                  <a:srgbClr val="303030"/>
                </a:solidFill>
                <a:highlight>
                  <a:srgbClr val="FFFFFF"/>
                </a:highlight>
                <a:latin typeface="Open Sans"/>
                <a:ea typeface="Open Sans"/>
                <a:cs typeface="Open Sans"/>
                <a:sym typeface="Open Sans"/>
              </a:rPr>
              <a:t>El primer objetivo es que toda la sala comparta un lenguaje común y </a:t>
            </a:r>
            <a:r>
              <a:rPr lang="es" sz="900">
                <a:solidFill>
                  <a:srgbClr val="303030"/>
                </a:solidFill>
                <a:highlight>
                  <a:srgbClr val="FFFFFF"/>
                </a:highlight>
                <a:latin typeface="Open Sans"/>
                <a:ea typeface="Open Sans"/>
                <a:cs typeface="Open Sans"/>
                <a:sym typeface="Open Sans"/>
              </a:rPr>
              <a:t>asegurar que todos entendamos lo mismo por "cambio sistémico" antes de actuar.</a:t>
            </a:r>
            <a:endParaRPr sz="900">
              <a:solidFill>
                <a:srgbClr val="303030"/>
              </a:solidFill>
              <a:highlight>
                <a:srgbClr val="FFFFFF"/>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rgbClr val="303030"/>
                </a:solidFill>
                <a:highlight>
                  <a:srgbClr val="FFFFFF"/>
                </a:highlight>
                <a:latin typeface="Open Sans"/>
                <a:ea typeface="Open Sans"/>
                <a:cs typeface="Open Sans"/>
                <a:sym typeface="Open Sans"/>
              </a:rPr>
              <a:t>Cuestionamiento estratégico: </a:t>
            </a:r>
            <a:r>
              <a:rPr lang="es" sz="900">
                <a:solidFill>
                  <a:srgbClr val="303030"/>
                </a:solidFill>
                <a:highlight>
                  <a:srgbClr val="FFFFFF"/>
                </a:highlight>
                <a:latin typeface="Open Sans"/>
                <a:ea typeface="Open Sans"/>
                <a:cs typeface="Open Sans"/>
                <a:sym typeface="Open Sans"/>
              </a:rPr>
              <a:t>La jornada está diseñada para que las fundaciones se lleven las preguntas críticas necesarias para identificar si sus prácticas actuales son realmente palancas de cambio o meras soluciones puntuales.</a:t>
            </a:r>
            <a:endParaRPr sz="900">
              <a:solidFill>
                <a:srgbClr val="303030"/>
              </a:solidFill>
              <a:highlight>
                <a:srgbClr val="FFFFFF"/>
              </a:highlight>
              <a:latin typeface="Open Sans"/>
              <a:ea typeface="Open Sans"/>
              <a:cs typeface="Open Sans"/>
              <a:sym typeface="Open Sans"/>
            </a:endParaRPr>
          </a:p>
          <a:p>
            <a:pPr indent="-137201" lvl="0" marL="172800" marR="0" rtl="0" algn="l">
              <a:lnSpc>
                <a:spcPct val="115000"/>
              </a:lnSpc>
              <a:spcBef>
                <a:spcPts val="0"/>
              </a:spcBef>
              <a:spcAft>
                <a:spcPts val="0"/>
              </a:spcAft>
              <a:buClr>
                <a:srgbClr val="2F85C7"/>
              </a:buClr>
              <a:buSzPts val="800"/>
              <a:buFont typeface="Open Sans"/>
              <a:buChar char="●"/>
            </a:pPr>
            <a:r>
              <a:rPr b="1" lang="es" sz="900">
                <a:solidFill>
                  <a:srgbClr val="303030"/>
                </a:solidFill>
                <a:highlight>
                  <a:srgbClr val="FFFFFF"/>
                </a:highlight>
                <a:latin typeface="Open Sans"/>
                <a:ea typeface="Open Sans"/>
                <a:cs typeface="Open Sans"/>
                <a:sym typeface="Open Sans"/>
              </a:rPr>
              <a:t>Networking activo: </a:t>
            </a:r>
            <a:r>
              <a:rPr lang="es" sz="900">
                <a:solidFill>
                  <a:srgbClr val="303030"/>
                </a:solidFill>
                <a:highlight>
                  <a:srgbClr val="FFFFFF"/>
                </a:highlight>
                <a:latin typeface="Open Sans"/>
                <a:ea typeface="Open Sans"/>
                <a:cs typeface="Open Sans"/>
                <a:sym typeface="Open Sans"/>
              </a:rPr>
              <a:t>Se invita a romper los silos institucionales (no sentarse con personas de la propia organización) para fomentar el aprendizaje entre pares y el intercambio de experiencias reales.</a:t>
            </a:r>
            <a:endParaRPr sz="900">
              <a:solidFill>
                <a:srgbClr val="303030"/>
              </a:solidFill>
              <a:highlight>
                <a:srgbClr val="FFFFFF"/>
              </a:highlight>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4CA431EBBB75847B92B24A6CDC353A9" ma:contentTypeVersion="15" ma:contentTypeDescription="Crear nuevo documento." ma:contentTypeScope="" ma:versionID="544de2f727cf69e1db19e748a9f8f8fc">
  <xsd:schema xmlns:xsd="http://www.w3.org/2001/XMLSchema" xmlns:xs="http://www.w3.org/2001/XMLSchema" xmlns:p="http://schemas.microsoft.com/office/2006/metadata/properties" xmlns:ns2="9597e8cf-e021-45e4-8eb3-549d9c4b6fea" xmlns:ns3="a024e82c-2c7e-448a-a027-6695982ed0b3" targetNamespace="http://schemas.microsoft.com/office/2006/metadata/properties" ma:root="true" ma:fieldsID="1fb6777f6434f41429fc60f4878b92e4" ns2:_="" ns3:_="">
    <xsd:import namespace="9597e8cf-e021-45e4-8eb3-549d9c4b6fea"/>
    <xsd:import namespace="a024e82c-2c7e-448a-a027-6695982ed0b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97e8cf-e021-45e4-8eb3-549d9c4b6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Etiquetas de imagen" ma:readOnly="false" ma:fieldId="{5cf76f15-5ced-4ddc-b409-7134ff3c332f}" ma:taxonomyMulti="true" ma:sspId="16895b94-e134-46ae-8eed-957aff2dcb1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024e82c-2c7e-448a-a027-6695982ed0b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488d5c6-9e6f-4bbd-a91e-d1c9a22aaef2}" ma:internalName="TaxCatchAll" ma:showField="CatchAllData" ma:web="a024e82c-2c7e-448a-a027-6695982ed0b3">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024e82c-2c7e-448a-a027-6695982ed0b3" xsi:nil="true"/>
    <lcf76f155ced4ddcb4097134ff3c332f xmlns="9597e8cf-e021-45e4-8eb3-549d9c4b6fe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59A14C1-C839-4128-AFE5-685C9DE0F579}"/>
</file>

<file path=customXml/itemProps2.xml><?xml version="1.0" encoding="utf-8"?>
<ds:datastoreItem xmlns:ds="http://schemas.openxmlformats.org/officeDocument/2006/customXml" ds:itemID="{FF70DF03-948D-42BF-8FB5-395C629387C9}"/>
</file>

<file path=customXml/itemProps3.xml><?xml version="1.0" encoding="utf-8"?>
<ds:datastoreItem xmlns:ds="http://schemas.openxmlformats.org/officeDocument/2006/customXml" ds:itemID="{8FB53A65-4838-44BA-8099-FCEF23411E76}"/>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0x010100D4CA431EBBB75847B92B24A6CDC353A9</vt:lpwstr>
  </property>
</Properties>
</file>